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4" r:id="rId2"/>
    <p:sldId id="312" r:id="rId3"/>
    <p:sldId id="297" r:id="rId4"/>
    <p:sldId id="300" r:id="rId5"/>
    <p:sldId id="301" r:id="rId6"/>
    <p:sldId id="302" r:id="rId7"/>
    <p:sldId id="303" r:id="rId8"/>
    <p:sldId id="304" r:id="rId9"/>
    <p:sldId id="305" r:id="rId10"/>
    <p:sldId id="310" r:id="rId11"/>
    <p:sldId id="306" r:id="rId12"/>
    <p:sldId id="308" r:id="rId13"/>
    <p:sldId id="307" r:id="rId14"/>
    <p:sldId id="309" r:id="rId15"/>
    <p:sldId id="311" r:id="rId16"/>
    <p:sldId id="296" r:id="rId17"/>
    <p:sldId id="299" r:id="rId18"/>
    <p:sldId id="295" r:id="rId19"/>
  </p:sldIdLst>
  <p:sldSz cx="9144000" cy="6858000" type="screen4x3"/>
  <p:notesSz cx="6788150" cy="99234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FDEDB"/>
    <a:srgbClr val="DF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3" autoAdjust="0"/>
    <p:restoredTop sz="75445" autoAdjust="0"/>
  </p:normalViewPr>
  <p:slideViewPr>
    <p:cSldViewPr snapToObjects="1" showGuides="1">
      <p:cViewPr>
        <p:scale>
          <a:sx n="90" d="100"/>
          <a:sy n="90" d="100"/>
        </p:scale>
        <p:origin x="-1440" y="96"/>
      </p:cViewPr>
      <p:guideLst>
        <p:guide orient="horz" pos="300"/>
        <p:guide orient="horz" pos="2018"/>
        <p:guide orient="horz" pos="3968"/>
        <p:guide orient="horz" pos="1247"/>
        <p:guide pos="272"/>
        <p:guide pos="54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5" d="100"/>
          <a:sy n="95" d="100"/>
        </p:scale>
        <p:origin x="-3630" y="-102"/>
      </p:cViewPr>
      <p:guideLst>
        <p:guide orient="horz" pos="3126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3F776-9758-4BA1-ADE1-964A9A16300E}" type="datetimeFigureOut">
              <a:rPr lang="de-DE" smtClean="0"/>
              <a:pPr/>
              <a:t>25.07.17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C6D4E-7725-4D19-AEC4-865D1C828ED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15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9D88D-2AA9-4A1B-A4FF-E71ACE4E9FF1}" type="datetimeFigureOut">
              <a:rPr lang="de-DE" smtClean="0"/>
              <a:pPr/>
              <a:t>25.07.17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8815" y="4713645"/>
            <a:ext cx="543052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10DC-0717-422D-BC98-B9A7718907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90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www.mountaingoatsoftware.com/agile/scrum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Zeitreise</a:t>
            </a:r>
            <a:r>
              <a:rPr lang="de-DE" baseline="0" dirty="0" smtClean="0"/>
              <a:t> durch Agile Transformation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Wir schicken euch: Konzept &amp; Design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Gehnemigungen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078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‘Big </a:t>
            </a:r>
            <a:r>
              <a:rPr lang="de-DE" b="1" dirty="0" err="1" smtClean="0"/>
              <a:t>Upfront</a:t>
            </a:r>
            <a:r>
              <a:rPr lang="de-DE" b="1" dirty="0" smtClean="0"/>
              <a:t> Design’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Design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operate</a:t>
            </a:r>
            <a:r>
              <a:rPr lang="de-DE" dirty="0" smtClean="0"/>
              <a:t> in </a:t>
            </a:r>
            <a:r>
              <a:rPr lang="de-DE" dirty="0" err="1" smtClean="0"/>
              <a:t>advance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a </a:t>
            </a:r>
            <a:r>
              <a:rPr lang="de-DE" dirty="0" err="1" smtClean="0"/>
              <a:t>release</a:t>
            </a:r>
            <a:endParaRPr lang="de-DE" dirty="0" smtClean="0"/>
          </a:p>
          <a:p>
            <a:pPr lvl="1"/>
            <a:r>
              <a:rPr lang="de-DE" dirty="0" smtClean="0"/>
              <a:t>Designs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estimating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reducing</a:t>
            </a:r>
            <a:r>
              <a:rPr lang="de-DE" dirty="0" smtClean="0"/>
              <a:t> </a:t>
            </a:r>
            <a:r>
              <a:rPr lang="de-DE" dirty="0" err="1" smtClean="0"/>
              <a:t>risk</a:t>
            </a:r>
            <a:endParaRPr lang="de-DE" dirty="0" smtClean="0"/>
          </a:p>
          <a:p>
            <a:pPr lvl="1"/>
            <a:r>
              <a:rPr lang="de-DE" dirty="0" smtClean="0"/>
              <a:t>Works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prototyping</a:t>
            </a:r>
            <a:r>
              <a:rPr lang="de-DE" dirty="0" smtClean="0"/>
              <a:t> / </a:t>
            </a:r>
            <a:r>
              <a:rPr lang="de-DE" dirty="0" err="1" smtClean="0"/>
              <a:t>proof-of-concept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b="1" dirty="0" smtClean="0"/>
              <a:t>‘Just in Time’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Design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a </a:t>
            </a:r>
            <a:r>
              <a:rPr lang="de-DE" dirty="0" err="1" smtClean="0"/>
              <a:t>sprint</a:t>
            </a:r>
            <a:endParaRPr lang="de-DE" dirty="0" smtClean="0"/>
          </a:p>
          <a:p>
            <a:pPr lvl="1"/>
            <a:r>
              <a:rPr lang="de-DE" dirty="0" err="1" smtClean="0"/>
              <a:t>Typically</a:t>
            </a:r>
            <a:r>
              <a:rPr lang="de-DE" dirty="0" smtClean="0"/>
              <a:t> </a:t>
            </a:r>
            <a:r>
              <a:rPr lang="de-DE" dirty="0" err="1" smtClean="0"/>
              <a:t>requires</a:t>
            </a:r>
            <a:r>
              <a:rPr lang="de-DE" dirty="0" smtClean="0"/>
              <a:t> </a:t>
            </a:r>
            <a:r>
              <a:rPr lang="de-DE" dirty="0" err="1" smtClean="0"/>
              <a:t>predefined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commonly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chunks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design</a:t>
            </a:r>
          </a:p>
          <a:p>
            <a:pPr lvl="1"/>
            <a:r>
              <a:rPr lang="de-DE" dirty="0" err="1" smtClean="0"/>
              <a:t>Requires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collaboration</a:t>
            </a:r>
            <a:endParaRPr lang="de-DE" dirty="0" smtClean="0"/>
          </a:p>
          <a:p>
            <a:pPr lvl="1"/>
            <a:r>
              <a:rPr lang="de-DE" dirty="0" smtClean="0"/>
              <a:t>Iterative </a:t>
            </a:r>
            <a:r>
              <a:rPr lang="de-DE" dirty="0" err="1" smtClean="0"/>
              <a:t>with</a:t>
            </a:r>
            <a:r>
              <a:rPr lang="de-DE" dirty="0" smtClean="0"/>
              <a:t> parallel </a:t>
            </a:r>
            <a:r>
              <a:rPr lang="de-DE" dirty="0" err="1" smtClean="0"/>
              <a:t>efforts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predicted</a:t>
            </a:r>
            <a:r>
              <a:rPr lang="de-DE" dirty="0" smtClean="0"/>
              <a:t> </a:t>
            </a:r>
            <a:r>
              <a:rPr lang="de-DE" dirty="0" err="1" smtClean="0"/>
              <a:t>throw-away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pPr lvl="1"/>
            <a:r>
              <a:rPr lang="de-DE" dirty="0" err="1" smtClean="0"/>
              <a:t>Easier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b="1" dirty="0" smtClean="0"/>
              <a:t>‘Design Spikes’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developing</a:t>
            </a:r>
            <a:r>
              <a:rPr lang="de-DE" dirty="0" smtClean="0"/>
              <a:t> a </a:t>
            </a:r>
            <a:r>
              <a:rPr lang="de-DE" dirty="0" err="1" smtClean="0"/>
              <a:t>shippable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increment</a:t>
            </a:r>
            <a:endParaRPr lang="de-DE" dirty="0" smtClean="0"/>
          </a:p>
          <a:p>
            <a:pPr lvl="1"/>
            <a:r>
              <a:rPr lang="de-DE" dirty="0" smtClean="0"/>
              <a:t>Interrupt a normal Sprint</a:t>
            </a:r>
          </a:p>
          <a:p>
            <a:pPr lvl="1"/>
            <a:r>
              <a:rPr lang="de-DE" dirty="0" err="1" smtClean="0"/>
              <a:t>Typically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architects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exploration</a:t>
            </a:r>
            <a:endParaRPr lang="de-DE" dirty="0" smtClean="0"/>
          </a:p>
          <a:p>
            <a:r>
              <a:rPr lang="de-DE" b="1" dirty="0" smtClean="0"/>
              <a:t>‘Sprint Pairs’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Design </a:t>
            </a:r>
            <a:r>
              <a:rPr lang="de-DE" dirty="0" err="1" smtClean="0"/>
              <a:t>works</a:t>
            </a:r>
            <a:r>
              <a:rPr lang="de-DE" dirty="0" smtClean="0"/>
              <a:t> a </a:t>
            </a:r>
            <a:r>
              <a:rPr lang="de-DE" dirty="0" err="1" smtClean="0"/>
              <a:t>sprint</a:t>
            </a:r>
            <a:r>
              <a:rPr lang="de-DE" dirty="0" smtClean="0"/>
              <a:t> </a:t>
            </a:r>
            <a:r>
              <a:rPr lang="de-DE" dirty="0" err="1" smtClean="0"/>
              <a:t>ahead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endParaRPr lang="de-DE" dirty="0" smtClean="0"/>
          </a:p>
          <a:p>
            <a:pPr lvl="1"/>
            <a:r>
              <a:rPr lang="de-DE" dirty="0" err="1" smtClean="0"/>
              <a:t>Scope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traded</a:t>
            </a:r>
            <a:r>
              <a:rPr lang="de-DE" dirty="0" smtClean="0"/>
              <a:t> off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designing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time box</a:t>
            </a:r>
          </a:p>
          <a:p>
            <a:pPr lvl="1"/>
            <a:r>
              <a:rPr lang="de-DE" dirty="0" err="1" smtClean="0"/>
              <a:t>Respects</a:t>
            </a:r>
            <a:r>
              <a:rPr lang="de-DE" dirty="0" smtClean="0"/>
              <a:t> </a:t>
            </a:r>
            <a:r>
              <a:rPr lang="de-DE" dirty="0" err="1" smtClean="0"/>
              <a:t>functional</a:t>
            </a:r>
            <a:r>
              <a:rPr lang="de-DE" dirty="0" smtClean="0"/>
              <a:t> </a:t>
            </a:r>
            <a:r>
              <a:rPr lang="de-DE" dirty="0" err="1" smtClean="0"/>
              <a:t>dependencies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smtClean="0">
                <a:hlinkClick r:id="rId3"/>
              </a:rPr>
              <a:t>Scrum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typically</a:t>
            </a:r>
            <a:r>
              <a:rPr lang="de-DE" dirty="0" smtClean="0"/>
              <a:t> a </a:t>
            </a:r>
            <a:r>
              <a:rPr lang="de-DE" dirty="0" err="1" smtClean="0"/>
              <a:t>project's</a:t>
            </a:r>
            <a:r>
              <a:rPr lang="de-DE" dirty="0" smtClean="0"/>
              <a:t>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stakeholder</a:t>
            </a:r>
            <a:r>
              <a:rPr lang="de-DE" dirty="0" smtClean="0"/>
              <a:t>. Part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 </a:t>
            </a:r>
            <a:r>
              <a:rPr lang="de-DE" dirty="0" err="1" smtClean="0"/>
              <a:t>responsibilities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vision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he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she</a:t>
            </a:r>
            <a:r>
              <a:rPr lang="de-DE" dirty="0" smtClean="0"/>
              <a:t> </a:t>
            </a:r>
            <a:r>
              <a:rPr lang="de-DE" dirty="0" err="1" smtClean="0"/>
              <a:t>wishes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convey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vision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team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successfully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agile </a:t>
            </a:r>
            <a:r>
              <a:rPr lang="de-DE" dirty="0" err="1" smtClean="0"/>
              <a:t>software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. The agile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in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backlog</a:t>
            </a:r>
            <a:r>
              <a:rPr lang="de-DE" dirty="0" smtClean="0"/>
              <a:t>,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prioritized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commonly</a:t>
            </a:r>
            <a:r>
              <a:rPr lang="de-DE" dirty="0" smtClean="0"/>
              <a:t> a </a:t>
            </a:r>
            <a:r>
              <a:rPr lang="de-DE" dirty="0" err="1" smtClean="0"/>
              <a:t>lead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someone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marketing</a:t>
            </a:r>
            <a:r>
              <a:rPr lang="de-DE" dirty="0" smtClean="0"/>
              <a:t>,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anyone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solid </a:t>
            </a:r>
            <a:r>
              <a:rPr lang="de-DE" dirty="0" err="1" smtClean="0"/>
              <a:t>understanding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market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competition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r>
              <a:rPr lang="de-DE" dirty="0" smtClean="0"/>
              <a:t> </a:t>
            </a:r>
            <a:r>
              <a:rPr lang="de-DE" dirty="0" err="1" smtClean="0"/>
              <a:t>trends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type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. 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-Verfahren abfragen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-Verfahren abfragen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„Osmose der Herausforderungen“ = Fachkenntnisse sickern in den anderen Köpfen hinein, wenn die Fachkraft die Herausforderungen im </a:t>
            </a:r>
            <a:r>
              <a:rPr lang="de-DE" baseline="0" dirty="0" err="1" smtClean="0"/>
              <a:t>Scrum</a:t>
            </a:r>
            <a:r>
              <a:rPr lang="de-DE" baseline="0" smtClean="0"/>
              <a:t> beschreibt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-Verfahren abfragen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03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Zeitreise</a:t>
            </a:r>
            <a:r>
              <a:rPr lang="de-DE" baseline="0" dirty="0" smtClean="0"/>
              <a:t> durch Agile Transformation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Wir schicken euch: Konzept &amp; Design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Gehnemigungen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07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C = Verzerrung des Zeit-Raum-Kontinuums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Betonung auf </a:t>
            </a:r>
            <a:r>
              <a:rPr lang="de-DE" baseline="0" dirty="0" err="1" smtClean="0"/>
              <a:t>task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</a:t>
            </a:r>
            <a:r>
              <a:rPr lang="de-DE" baseline="0" dirty="0" smtClean="0"/>
              <a:t> als Wasserfall </a:t>
            </a:r>
            <a:r>
              <a:rPr lang="de-DE" baseline="0" dirty="0" err="1" smtClean="0"/>
              <a:t>projekt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SEPTOBER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Kontrast aufbauen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Interdependencies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Führen zu...</a:t>
            </a:r>
          </a:p>
          <a:p>
            <a:endParaRPr lang="de-DE" baseline="0" dirty="0" smtClean="0"/>
          </a:p>
          <a:p>
            <a:r>
              <a:rPr lang="de-DE" baseline="0" dirty="0" smtClean="0"/>
              <a:t>Wasserfall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‘Big </a:t>
            </a:r>
            <a:r>
              <a:rPr lang="de-DE" b="1" dirty="0" err="1" smtClean="0"/>
              <a:t>Upfront</a:t>
            </a:r>
            <a:r>
              <a:rPr lang="de-DE" b="1" dirty="0" smtClean="0"/>
              <a:t> Design’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Design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operate</a:t>
            </a:r>
            <a:r>
              <a:rPr lang="de-DE" dirty="0" smtClean="0"/>
              <a:t> in </a:t>
            </a:r>
            <a:r>
              <a:rPr lang="de-DE" dirty="0" err="1" smtClean="0"/>
              <a:t>advance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a </a:t>
            </a:r>
            <a:r>
              <a:rPr lang="de-DE" dirty="0" err="1" smtClean="0"/>
              <a:t>release</a:t>
            </a:r>
            <a:endParaRPr lang="de-DE" dirty="0" smtClean="0"/>
          </a:p>
          <a:p>
            <a:pPr lvl="1"/>
            <a:r>
              <a:rPr lang="de-DE" dirty="0" smtClean="0"/>
              <a:t>Designs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estimating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reducing</a:t>
            </a:r>
            <a:r>
              <a:rPr lang="de-DE" dirty="0" smtClean="0"/>
              <a:t> </a:t>
            </a:r>
            <a:r>
              <a:rPr lang="de-DE" dirty="0" err="1" smtClean="0"/>
              <a:t>risk</a:t>
            </a:r>
            <a:endParaRPr lang="de-DE" dirty="0" smtClean="0"/>
          </a:p>
          <a:p>
            <a:pPr lvl="1"/>
            <a:r>
              <a:rPr lang="de-DE" dirty="0" smtClean="0"/>
              <a:t>Works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prototyping</a:t>
            </a:r>
            <a:r>
              <a:rPr lang="de-DE" dirty="0" smtClean="0"/>
              <a:t> / </a:t>
            </a:r>
            <a:r>
              <a:rPr lang="de-DE" dirty="0" err="1" smtClean="0"/>
              <a:t>proof-of-concept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b="1" dirty="0" smtClean="0"/>
              <a:t>‘Just in Time’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Design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a </a:t>
            </a:r>
            <a:r>
              <a:rPr lang="de-DE" dirty="0" err="1" smtClean="0"/>
              <a:t>sprint</a:t>
            </a:r>
            <a:endParaRPr lang="de-DE" dirty="0" smtClean="0"/>
          </a:p>
          <a:p>
            <a:pPr lvl="1"/>
            <a:r>
              <a:rPr lang="de-DE" dirty="0" err="1" smtClean="0"/>
              <a:t>Typically</a:t>
            </a:r>
            <a:r>
              <a:rPr lang="de-DE" dirty="0" smtClean="0"/>
              <a:t> </a:t>
            </a:r>
            <a:r>
              <a:rPr lang="de-DE" dirty="0" err="1" smtClean="0"/>
              <a:t>requires</a:t>
            </a:r>
            <a:r>
              <a:rPr lang="de-DE" dirty="0" smtClean="0"/>
              <a:t> </a:t>
            </a:r>
            <a:r>
              <a:rPr lang="de-DE" dirty="0" err="1" smtClean="0"/>
              <a:t>predefined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commonly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chunks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design</a:t>
            </a:r>
          </a:p>
          <a:p>
            <a:pPr lvl="1"/>
            <a:r>
              <a:rPr lang="de-DE" dirty="0" err="1" smtClean="0"/>
              <a:t>Requires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collaboration</a:t>
            </a:r>
            <a:endParaRPr lang="de-DE" dirty="0" smtClean="0"/>
          </a:p>
          <a:p>
            <a:pPr lvl="1"/>
            <a:r>
              <a:rPr lang="de-DE" dirty="0" smtClean="0"/>
              <a:t>Iterative </a:t>
            </a:r>
            <a:r>
              <a:rPr lang="de-DE" dirty="0" err="1" smtClean="0"/>
              <a:t>with</a:t>
            </a:r>
            <a:r>
              <a:rPr lang="de-DE" dirty="0" smtClean="0"/>
              <a:t> parallel </a:t>
            </a:r>
            <a:r>
              <a:rPr lang="de-DE" dirty="0" err="1" smtClean="0"/>
              <a:t>efforts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predicted</a:t>
            </a:r>
            <a:r>
              <a:rPr lang="de-DE" dirty="0" smtClean="0"/>
              <a:t> </a:t>
            </a:r>
            <a:r>
              <a:rPr lang="de-DE" dirty="0" err="1" smtClean="0"/>
              <a:t>throw-away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pPr lvl="1"/>
            <a:r>
              <a:rPr lang="de-DE" dirty="0" err="1" smtClean="0"/>
              <a:t>Easier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b="1" dirty="0" smtClean="0"/>
              <a:t>‘Design Spikes’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developing</a:t>
            </a:r>
            <a:r>
              <a:rPr lang="de-DE" dirty="0" smtClean="0"/>
              <a:t> a </a:t>
            </a:r>
            <a:r>
              <a:rPr lang="de-DE" dirty="0" err="1" smtClean="0"/>
              <a:t>shippable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increment</a:t>
            </a:r>
            <a:endParaRPr lang="de-DE" dirty="0" smtClean="0"/>
          </a:p>
          <a:p>
            <a:pPr lvl="1"/>
            <a:r>
              <a:rPr lang="de-DE" dirty="0" smtClean="0"/>
              <a:t>Interrupt a normal Sprint</a:t>
            </a:r>
          </a:p>
          <a:p>
            <a:pPr lvl="1"/>
            <a:r>
              <a:rPr lang="de-DE" dirty="0" err="1" smtClean="0"/>
              <a:t>Typically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architects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technical</a:t>
            </a:r>
            <a:r>
              <a:rPr lang="de-DE" dirty="0" smtClean="0"/>
              <a:t> </a:t>
            </a:r>
            <a:r>
              <a:rPr lang="de-DE" dirty="0" err="1" smtClean="0"/>
              <a:t>exploration</a:t>
            </a:r>
            <a:endParaRPr lang="de-DE" dirty="0" smtClean="0"/>
          </a:p>
          <a:p>
            <a:r>
              <a:rPr lang="de-DE" b="1" dirty="0" smtClean="0"/>
              <a:t>‘Sprint Pairs’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Design </a:t>
            </a:r>
            <a:r>
              <a:rPr lang="de-DE" dirty="0" err="1" smtClean="0"/>
              <a:t>works</a:t>
            </a:r>
            <a:r>
              <a:rPr lang="de-DE" dirty="0" smtClean="0"/>
              <a:t> a </a:t>
            </a:r>
            <a:r>
              <a:rPr lang="de-DE" dirty="0" err="1" smtClean="0"/>
              <a:t>sprint</a:t>
            </a:r>
            <a:r>
              <a:rPr lang="de-DE" dirty="0" smtClean="0"/>
              <a:t> </a:t>
            </a:r>
            <a:r>
              <a:rPr lang="de-DE" dirty="0" err="1" smtClean="0"/>
              <a:t>ahead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endParaRPr lang="de-DE" dirty="0" smtClean="0"/>
          </a:p>
          <a:p>
            <a:pPr lvl="1"/>
            <a:r>
              <a:rPr lang="de-DE" dirty="0" err="1" smtClean="0"/>
              <a:t>Scope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traded</a:t>
            </a:r>
            <a:r>
              <a:rPr lang="de-DE" dirty="0" smtClean="0"/>
              <a:t> off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designing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time box</a:t>
            </a:r>
          </a:p>
          <a:p>
            <a:pPr lvl="1"/>
            <a:r>
              <a:rPr lang="de-DE" dirty="0" err="1" smtClean="0"/>
              <a:t>Respects</a:t>
            </a:r>
            <a:r>
              <a:rPr lang="de-DE" dirty="0" smtClean="0"/>
              <a:t> </a:t>
            </a:r>
            <a:r>
              <a:rPr lang="de-DE" dirty="0" err="1" smtClean="0"/>
              <a:t>functional</a:t>
            </a:r>
            <a:r>
              <a:rPr lang="de-DE" dirty="0" smtClean="0"/>
              <a:t> </a:t>
            </a:r>
            <a:r>
              <a:rPr lang="de-DE" dirty="0" err="1" smtClean="0"/>
              <a:t>dependencies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w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w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w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w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Zwischen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Zwischen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43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| Inhal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54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 |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34200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6pPr>
              <a:buNone/>
              <a:defRPr/>
            </a:lvl6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5669200"/>
            <a:ext cx="8172200" cy="630000"/>
          </a:xfrm>
          <a:solidFill>
            <a:schemeClr val="accent3"/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Fazit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382900" y="5166000"/>
            <a:ext cx="270000" cy="4392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txBody>
          <a:bodyPr lIns="36000"/>
          <a:lstStyle>
            <a:lvl1pPr marL="0" indent="0">
              <a:spcBef>
                <a:spcPts val="0"/>
              </a:spcBef>
              <a:defRPr sz="400" b="0" baseline="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2pPr>
            <a:lvl3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3pPr>
            <a:lvl4pPr marL="0" indent="0">
              <a:spcBef>
                <a:spcPts val="0"/>
              </a:spcBef>
              <a:buNone/>
              <a:defRPr sz="400" b="0">
                <a:solidFill>
                  <a:schemeClr val="accent3"/>
                </a:solidFill>
              </a:defRPr>
            </a:lvl4pPr>
            <a:lvl5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5pPr>
            <a:lvl6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6pPr>
            <a:lvl7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7pPr>
            <a:lvl8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8pPr>
            <a:lvl9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dirty="0" smtClean="0"/>
              <a:t>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Schatten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8000" indent="-288000">
              <a:spcBef>
                <a:spcPts val="385"/>
              </a:spcBef>
              <a:buFontTx/>
              <a:buBlip>
                <a:blip r:embed="rId2"/>
              </a:buBlip>
              <a:defRPr sz="1600" b="0"/>
            </a:lvl2pPr>
            <a:lvl3pPr marL="288000" indent="-288000">
              <a:spcBef>
                <a:spcPts val="385"/>
              </a:spcBef>
              <a:buFontTx/>
              <a:buBlip>
                <a:blip r:embed="rId3"/>
              </a:buBlip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hne Kontur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7338" indent="-287338">
              <a:spcBef>
                <a:spcPts val="385"/>
              </a:spcBef>
              <a:buFontTx/>
              <a:buBlip>
                <a:blip r:embed="rId2"/>
              </a:buBlip>
              <a:tabLst/>
              <a:defRPr sz="1600" b="0"/>
            </a:lvl2pPr>
            <a:lvl3pPr marL="287338" indent="-287338">
              <a:spcBef>
                <a:spcPts val="385"/>
              </a:spcBef>
              <a:buFontTx/>
              <a:buBlip>
                <a:blip r:embed="rId3"/>
              </a:buBlip>
              <a:tabLst/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tabLst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| 6 PRO | CON (überdeck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 </a:t>
            </a:r>
            <a:endParaRPr lang="de-DE" dirty="0"/>
          </a:p>
        </p:txBody>
      </p:sp>
      <p:sp>
        <p:nvSpPr>
          <p:cNvPr id="8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32940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615625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18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32940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615625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432000" y="-612000"/>
            <a:ext cx="81722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Zum Einfügen der Bilder die grünen Kästen etwas verschieben</a:t>
            </a:r>
          </a:p>
          <a:p>
            <a:r>
              <a:rPr lang="de-DE" sz="1100" dirty="0" smtClean="0">
                <a:solidFill>
                  <a:schemeClr val="accent3"/>
                </a:solidFill>
              </a:rPr>
              <a:t>► </a:t>
            </a:r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Dann über den jeweiligen Butten ein Bild einfügen </a:t>
            </a:r>
          </a:p>
          <a:p>
            <a:r>
              <a:rPr lang="de-DE" sz="1100" b="1" dirty="0" smtClean="0">
                <a:solidFill>
                  <a:schemeClr val="accent3"/>
                </a:solidFill>
              </a:rPr>
              <a:t>Abschließend</a:t>
            </a:r>
            <a:r>
              <a:rPr lang="de-DE" sz="1100" baseline="0" dirty="0" smtClean="0">
                <a:solidFill>
                  <a:schemeClr val="accent3"/>
                </a:solidFill>
              </a:rPr>
              <a:t> über </a:t>
            </a:r>
            <a:r>
              <a:rPr lang="de-DE" sz="1100" b="1" dirty="0" smtClean="0">
                <a:solidFill>
                  <a:schemeClr val="accent3"/>
                </a:solidFill>
              </a:rPr>
              <a:t>Menü</a:t>
            </a:r>
            <a:r>
              <a:rPr lang="de-DE" sz="1100" dirty="0" smtClean="0">
                <a:solidFill>
                  <a:schemeClr val="accent3"/>
                </a:solidFill>
              </a:rPr>
              <a:t> ► Start| Folien| </a:t>
            </a:r>
            <a:r>
              <a:rPr lang="de-DE" sz="1100" b="1" dirty="0" smtClean="0">
                <a:solidFill>
                  <a:schemeClr val="accent3"/>
                </a:solidFill>
              </a:rPr>
              <a:t>Zurücksetzen</a:t>
            </a:r>
            <a:endParaRPr lang="de-DE" sz="11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15625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56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94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4176672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940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|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60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32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4464000"/>
            <a:ext cx="2628000" cy="1692000"/>
          </a:xfrm>
          <a:prstGeom prst="wedgeRectCallout">
            <a:avLst>
              <a:gd name="adj1" fmla="val 25604"/>
              <a:gd name="adj2" fmla="val -69945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48000" y="4464000"/>
            <a:ext cx="2628000" cy="1692000"/>
          </a:xfrm>
          <a:prstGeom prst="wedgeRectCallout">
            <a:avLst>
              <a:gd name="adj1" fmla="val 25403"/>
              <a:gd name="adj2" fmla="val -70104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467998"/>
            <a:ext cx="8172450" cy="115125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|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      Bild einfügen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0000"/>
            <a:ext cx="4320000" cy="3960000"/>
          </a:xfrm>
          <a:solidFill>
            <a:schemeClr val="bg1">
              <a:alpha val="90000"/>
            </a:schemeClr>
          </a:solidFill>
        </p:spPr>
        <p:txBody>
          <a:bodyPr lIns="432000" tIns="360000" rIns="144000" bIns="144000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5000" b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2pPr>
            <a:lvl3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3pPr>
            <a:lvl4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4pPr>
            <a:lvl5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5pPr>
            <a:lvl6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6pPr>
            <a:lvl7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7pPr>
            <a:lvl8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8pPr>
            <a:lvl9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9pPr>
          </a:lstStyle>
          <a:p>
            <a:pPr lvl="0"/>
            <a:r>
              <a:rPr lang="de-DE" dirty="0" smtClean="0"/>
              <a:t>Headline Bild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Grau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-8646" y="0"/>
            <a:ext cx="4518735" cy="685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04048" y="467998"/>
            <a:ext cx="3816424" cy="584132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3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lang="de-DE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Name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Position</a:t>
            </a:r>
          </a:p>
          <a:p>
            <a:pPr lvl="2"/>
            <a:r>
              <a:rPr lang="de-DE" dirty="0" smtClean="0"/>
              <a:t>Beschreibung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Sechste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Siebte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Achte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Neunte Ebene</a:t>
            </a:r>
          </a:p>
          <a:p>
            <a:pPr lvl="4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051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| Text mit Hinterlegung">
    <p:bg>
      <p:bgPr>
        <a:solidFill>
          <a:srgbClr val="DF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31800" y="1690688"/>
            <a:ext cx="8172450" cy="2520000"/>
          </a:xfrm>
          <a:solidFill>
            <a:schemeClr val="bg1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1800000"/>
            <a:ext cx="7812000" cy="43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baseline="0">
                <a:latin typeface="Calibri"/>
                <a:cs typeface="Calibri"/>
              </a:defRPr>
            </a:lvl1pPr>
            <a:lvl2pPr marL="0" indent="0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3pPr>
            <a:lvl4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4pPr>
            <a:lvl5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  <a:br>
              <a:rPr lang="de-DE" dirty="0" smtClean="0"/>
            </a:br>
            <a:r>
              <a:rPr lang="de-DE" dirty="0" smtClean="0"/>
              <a:t>- Weiße Box bei Folgefolie nach unten verschieben und </a:t>
            </a:r>
            <a:br>
              <a:rPr lang="de-DE" dirty="0" smtClean="0"/>
            </a:br>
            <a:r>
              <a:rPr lang="de-DE" dirty="0" smtClean="0"/>
              <a:t>ggf. vergrößern/-</a:t>
            </a:r>
            <a:r>
              <a:rPr lang="de-DE" dirty="0" err="1" smtClean="0"/>
              <a:t>kleinern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en | Beig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1540" y="466700"/>
            <a:ext cx="8172449" cy="11621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25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/>
              <a:t>→ 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7092000" y="0"/>
            <a:ext cx="1509544" cy="1101209"/>
          </a:xfrm>
          <a:prstGeom prst="rect">
            <a:avLst/>
          </a:prstGeom>
          <a:solidFill>
            <a:srgbClr val="FFFFFF"/>
          </a:solidFill>
          <a:ln w="6350">
            <a:noFill/>
          </a:ln>
          <a:effectLst/>
        </p:spPr>
        <p:txBody>
          <a:bodyPr wrap="none" lIns="180000" tIns="180000" rIns="91401" bIns="45701" anchor="t" anchorCtr="0">
            <a:prstTxWarp prst="textNoShape">
              <a:avLst/>
            </a:prstTxWarp>
          </a:bodyPr>
          <a:lstStyle/>
          <a:p>
            <a:pPr marL="258890" indent="-258890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>
              <a:solidFill>
                <a:srgbClr val="3D3D3D"/>
              </a:solidFill>
            </a:endParaRPr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22286" y="100554"/>
            <a:ext cx="1248973" cy="900100"/>
          </a:xfrm>
          <a:ln>
            <a:noFill/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Logo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7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160000" y="540000"/>
            <a:ext cx="6444000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60001" y="1116000"/>
            <a:ext cx="6444250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540000"/>
            <a:ext cx="5858182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36251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57" y="1116000"/>
            <a:ext cx="5858409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6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Komplet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3978584"/>
            <a:ext cx="298800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5612400" y="3978584"/>
            <a:ext cx="299185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4502373" y="1694381"/>
            <a:ext cx="28800" cy="12060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502372" y="5088438"/>
            <a:ext cx="28800" cy="1210762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kompet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10" name="Grafik 9" descr="Markenkompetenz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tonal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tonalitä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1900" y="2248944"/>
            <a:ext cx="3492000" cy="3492000"/>
          </a:xfrm>
          <a:prstGeom prst="rect">
            <a:avLst/>
          </a:prstGeom>
        </p:spPr>
      </p:pic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Markenbild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nut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nutzen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428" y="2637470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4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8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234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7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5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5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774840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  <a:latin typeface="Proxima Nova Rg" pitchFamily="50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200" b="0" spc="-150">
                <a:solidFill>
                  <a:schemeClr val="bg1"/>
                </a:solidFill>
                <a:latin typeface="Proxima Nova Rg" pitchFamily="50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000" b="0" spc="0">
                <a:solidFill>
                  <a:schemeClr val="tx1"/>
                </a:solidFill>
                <a:latin typeface="Proxima Nova Rg" pitchFamily="50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6" name="Bild 20" descr="ts_reply_maennch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0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958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8172450" cy="4248000"/>
          </a:xfrm>
        </p:spPr>
        <p:txBody>
          <a:bodyPr anchor="b" anchorCtr="0"/>
          <a:lstStyle>
            <a:lvl1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1pPr>
            <a:lvl2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2pPr>
            <a:lvl3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3pPr>
            <a:lvl4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4pPr>
            <a:lvl5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5pPr>
            <a:lvl6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6pPr>
            <a:lvl7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7pPr>
            <a:lvl8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8pPr>
            <a:lvl9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Agendapunkt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5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wischen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theme" Target="../theme/theme1.xml"/><Relationship Id="rId3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7998"/>
            <a:ext cx="8172450" cy="11512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692001"/>
            <a:ext cx="8172250" cy="4607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Bild 20" descr="ts_reply_maennchen.png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1" r:id="rId6"/>
    <p:sldLayoutId id="2147483664" r:id="rId7"/>
    <p:sldLayoutId id="2147483693" r:id="rId8"/>
    <p:sldLayoutId id="2147483694" r:id="rId9"/>
    <p:sldLayoutId id="2147483695" r:id="rId10"/>
    <p:sldLayoutId id="2147483696" r:id="rId11"/>
    <p:sldLayoutId id="2147483660" r:id="rId12"/>
    <p:sldLayoutId id="2147483690" r:id="rId13"/>
    <p:sldLayoutId id="2147483675" r:id="rId14"/>
    <p:sldLayoutId id="2147483676" r:id="rId15"/>
    <p:sldLayoutId id="2147483677" r:id="rId16"/>
    <p:sldLayoutId id="2147483678" r:id="rId17"/>
    <p:sldLayoutId id="2147483668" r:id="rId18"/>
    <p:sldLayoutId id="2147483659" r:id="rId19"/>
    <p:sldLayoutId id="2147483665" r:id="rId20"/>
    <p:sldLayoutId id="2147483697" r:id="rId21"/>
    <p:sldLayoutId id="2147483661" r:id="rId22"/>
    <p:sldLayoutId id="2147483698" r:id="rId23"/>
    <p:sldLayoutId id="2147483666" r:id="rId24"/>
    <p:sldLayoutId id="2147483689" r:id="rId25"/>
    <p:sldLayoutId id="2147483673" r:id="rId26"/>
    <p:sldLayoutId id="2147483669" r:id="rId27"/>
    <p:sldLayoutId id="2147483670" r:id="rId28"/>
    <p:sldLayoutId id="2147483671" r:id="rId29"/>
    <p:sldLayoutId id="2147483672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marL="0" indent="0" algn="l" defTabSz="914400" rtl="0" eaLnBrk="1" latinLnBrk="0" hangingPunct="1">
        <a:lnSpc>
          <a:spcPts val="4500"/>
        </a:lnSpc>
        <a:spcBef>
          <a:spcPts val="0"/>
        </a:spcBef>
        <a:buFont typeface="Arial" pitchFamily="34" charset="0"/>
        <a:buNone/>
        <a:defRPr sz="4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000" indent="-90000" algn="l" defTabSz="914400" rtl="0" eaLnBrk="1" latinLnBrk="0" hangingPunct="1">
        <a:spcBef>
          <a:spcPts val="600"/>
        </a:spcBef>
        <a:buSzPct val="40000"/>
        <a:buFont typeface="Calibri" pitchFamily="34" charset="0"/>
        <a:buChar char="•"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530"/>
        </a:spcBef>
        <a:buFont typeface="Arial" pitchFamily="34" charset="0"/>
        <a:buNone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0000" indent="-90000" algn="l" defTabSz="914400" rtl="0" eaLnBrk="1" latinLnBrk="0" hangingPunct="1">
        <a:spcBef>
          <a:spcPts val="430"/>
        </a:spcBef>
        <a:buSzPct val="40000"/>
        <a:buFont typeface="Calibri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" indent="-90000" algn="l" defTabSz="914400" rtl="0" eaLnBrk="1" latinLnBrk="0" hangingPunct="1">
        <a:spcBef>
          <a:spcPts val="385"/>
        </a:spcBef>
        <a:buSzPct val="40000"/>
        <a:buFont typeface="Calibri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spcBef>
          <a:spcPts val="385"/>
        </a:spcBef>
        <a:buSzPct val="80000"/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85"/>
        </a:spcBef>
        <a:buSzPct val="80000"/>
        <a:buFont typeface="+mj-lt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TSR-Agile</a:t>
            </a:r>
            <a:br>
              <a:rPr lang="de-DE" dirty="0" smtClean="0"/>
            </a:br>
            <a:r>
              <a:rPr lang="de-DE" sz="4000" i="1" dirty="0" smtClean="0"/>
              <a:t>eine Zeitreise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	</a:t>
            </a:r>
            <a:endParaRPr lang="en-US" sz="3000" dirty="0"/>
          </a:p>
        </p:txBody>
      </p:sp>
      <p:sp>
        <p:nvSpPr>
          <p:cNvPr id="2" name="Textfeld 1"/>
          <p:cNvSpPr txBox="1"/>
          <p:nvPr/>
        </p:nvSpPr>
        <p:spPr>
          <a:xfrm>
            <a:off x="5076056" y="6403032"/>
            <a:ext cx="331236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err="1" smtClean="0">
                <a:solidFill>
                  <a:schemeClr val="bg1"/>
                </a:solidFill>
              </a:rPr>
              <a:t>Leadvise</a:t>
            </a:r>
            <a:r>
              <a:rPr lang="de-DE" sz="2000" dirty="0" smtClean="0">
                <a:solidFill>
                  <a:schemeClr val="bg1"/>
                </a:solidFill>
              </a:rPr>
              <a:t>-Workshop, Darmstadt, 25.07.2017</a:t>
            </a:r>
            <a:endParaRPr lang="de-DE" sz="2000" dirty="0" smtClean="0">
              <a:solidFill>
                <a:schemeClr val="bg1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221088"/>
            <a:ext cx="2326255" cy="232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TSR </a:t>
            </a:r>
            <a:r>
              <a:rPr lang="de-DE" sz="4800" dirty="0"/>
              <a:t>vs. </a:t>
            </a:r>
            <a:r>
              <a:rPr lang="de-DE" sz="4800" dirty="0" smtClean="0"/>
              <a:t>Klassik: </a:t>
            </a:r>
            <a:r>
              <a:rPr lang="de-DE" sz="4800" dirty="0"/>
              <a:t>die </a:t>
            </a:r>
            <a:r>
              <a:rPr lang="de-DE" sz="4800" dirty="0" smtClean="0"/>
              <a:t>Maßnahmen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50115" y="296822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700" dirty="0" smtClean="0">
                <a:solidFill>
                  <a:schemeClr val="accent1"/>
                </a:solidFill>
              </a:rPr>
              <a:t>Integration der Kreation in Agile / </a:t>
            </a:r>
            <a:r>
              <a:rPr lang="de-DE" sz="2700" dirty="0" err="1" smtClean="0">
                <a:solidFill>
                  <a:schemeClr val="accent1"/>
                </a:solidFill>
              </a:rPr>
              <a:t>Scrum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3"/>
                </a:solidFill>
              </a:rPr>
              <a:t>Big </a:t>
            </a:r>
            <a:r>
              <a:rPr lang="de-DE" sz="2700" dirty="0" err="1" smtClean="0">
                <a:solidFill>
                  <a:schemeClr val="accent3"/>
                </a:solidFill>
              </a:rPr>
              <a:t>Upfront</a:t>
            </a:r>
            <a:r>
              <a:rPr lang="de-DE" sz="2700" dirty="0" smtClean="0">
                <a:solidFill>
                  <a:schemeClr val="accent3"/>
                </a:solidFill>
              </a:rPr>
              <a:t> Design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Just in Time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Design Spikes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3"/>
                </a:solidFill>
              </a:rPr>
              <a:t>Sprint Pairs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pic>
        <p:nvPicPr>
          <p:cNvPr id="8" name="Bild 7" descr="Albert_Einstein_Portrait_4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9"/>
          <a:stretch/>
        </p:blipFill>
        <p:spPr>
          <a:xfrm>
            <a:off x="4572000" y="4955480"/>
            <a:ext cx="493198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TSR </a:t>
            </a:r>
            <a:r>
              <a:rPr lang="de-DE" sz="4800" dirty="0"/>
              <a:t>vs. </a:t>
            </a:r>
            <a:r>
              <a:rPr lang="de-DE" sz="4800" dirty="0" smtClean="0"/>
              <a:t>Klassik: </a:t>
            </a:r>
            <a:r>
              <a:rPr lang="de-DE" sz="4800" dirty="0"/>
              <a:t>die </a:t>
            </a:r>
            <a:r>
              <a:rPr lang="de-DE" sz="4800" dirty="0" smtClean="0"/>
              <a:t>Maßnahmen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50115" y="1628800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700" dirty="0" smtClean="0">
                <a:solidFill>
                  <a:schemeClr val="accent1"/>
                </a:solidFill>
              </a:rPr>
              <a:t>Planung der Zuarbeit (Big </a:t>
            </a:r>
            <a:r>
              <a:rPr lang="de-DE" sz="2700" dirty="0" err="1" smtClean="0">
                <a:solidFill>
                  <a:schemeClr val="accent1"/>
                </a:solidFill>
              </a:rPr>
              <a:t>UpFront</a:t>
            </a:r>
            <a:r>
              <a:rPr lang="de-DE" sz="2700" dirty="0" smtClean="0">
                <a:solidFill>
                  <a:schemeClr val="accent1"/>
                </a:solidFill>
              </a:rPr>
              <a:t>...)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35372"/>
            <a:ext cx="4172392" cy="421796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681419"/>
            <a:ext cx="3131840" cy="1987941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4860032" y="2228671"/>
            <a:ext cx="37799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smtClean="0">
                <a:solidFill>
                  <a:schemeClr val="accent1"/>
                </a:solidFill>
              </a:rPr>
              <a:t>FE / BE können mit voller Geschwindigkeit loslegen</a:t>
            </a:r>
          </a:p>
          <a:p>
            <a:endParaRPr lang="de-DE" sz="2000" dirty="0">
              <a:solidFill>
                <a:schemeClr val="accent1"/>
              </a:solidFill>
            </a:endParaRPr>
          </a:p>
          <a:p>
            <a:r>
              <a:rPr lang="de-DE" sz="2000" dirty="0" smtClean="0">
                <a:solidFill>
                  <a:schemeClr val="accent1"/>
                </a:solidFill>
              </a:rPr>
              <a:t>Kunde wird für Abnahmen sensibilisiert: DOR</a:t>
            </a:r>
          </a:p>
          <a:p>
            <a:endParaRPr lang="de-DE" sz="2000" dirty="0">
              <a:solidFill>
                <a:schemeClr val="accent1"/>
              </a:solidFill>
            </a:endParaRPr>
          </a:p>
          <a:p>
            <a:r>
              <a:rPr lang="de-DE" sz="2000" dirty="0" smtClean="0">
                <a:solidFill>
                  <a:schemeClr val="accent1"/>
                </a:solidFill>
              </a:rPr>
              <a:t>Auslieferungsfreundlich</a:t>
            </a:r>
            <a:endParaRPr lang="de-DE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72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TSR </a:t>
            </a:r>
            <a:r>
              <a:rPr lang="de-DE" sz="4800" dirty="0"/>
              <a:t>vs. </a:t>
            </a:r>
            <a:r>
              <a:rPr lang="de-DE" sz="4800" dirty="0" smtClean="0"/>
              <a:t>Klassik: </a:t>
            </a:r>
            <a:r>
              <a:rPr lang="de-DE" sz="4800" dirty="0"/>
              <a:t>die </a:t>
            </a:r>
            <a:r>
              <a:rPr lang="de-DE" sz="4800" dirty="0" smtClean="0"/>
              <a:t>Rollen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74430" y="188810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700" dirty="0" smtClean="0">
                <a:solidFill>
                  <a:schemeClr val="accent1"/>
                </a:solidFill>
              </a:rPr>
              <a:t>								</a:t>
            </a: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700" dirty="0" err="1" smtClean="0">
                <a:solidFill>
                  <a:schemeClr val="accent1"/>
                </a:solidFill>
              </a:rPr>
              <a:t>Product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Owner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Unterschiedlich, je nach Projekt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Manchmal TSR PM, Manchmal im Kunden-Team</a:t>
            </a:r>
          </a:p>
          <a:p>
            <a:pPr marL="0" indent="0">
              <a:buNone/>
            </a:pPr>
            <a:r>
              <a:rPr lang="de-DE" sz="2700" dirty="0" err="1" smtClean="0">
                <a:solidFill>
                  <a:schemeClr val="accent1"/>
                </a:solidFill>
              </a:rPr>
              <a:t>Scrum</a:t>
            </a:r>
            <a:r>
              <a:rPr lang="de-DE" sz="2700" dirty="0" smtClean="0">
                <a:solidFill>
                  <a:schemeClr val="accent1"/>
                </a:solidFill>
              </a:rPr>
              <a:t> Master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Bei TSR nicht dediziert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Vielmehr Betonung auf die </a:t>
            </a:r>
            <a:r>
              <a:rPr lang="de-DE" sz="2700" dirty="0" err="1" smtClean="0">
                <a:solidFill>
                  <a:schemeClr val="accent1"/>
                </a:solidFill>
              </a:rPr>
              <a:t>Resourcen</a:t>
            </a:r>
            <a:r>
              <a:rPr lang="de-DE" sz="2700" dirty="0" smtClean="0">
                <a:solidFill>
                  <a:schemeClr val="accent1"/>
                </a:solidFill>
              </a:rPr>
              <a:t>-Rolle (</a:t>
            </a:r>
            <a:r>
              <a:rPr lang="de-DE" sz="2700" dirty="0" err="1" smtClean="0">
                <a:solidFill>
                  <a:schemeClr val="accent1"/>
                </a:solidFill>
              </a:rPr>
              <a:t>DigiCom</a:t>
            </a:r>
            <a:r>
              <a:rPr lang="de-DE" sz="2700" dirty="0" smtClean="0">
                <a:solidFill>
                  <a:schemeClr val="accent1"/>
                </a:solidFill>
              </a:rPr>
              <a:t>)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Überwacht Prozesse (BEX)</a:t>
            </a:r>
          </a:p>
          <a:p>
            <a:pPr marL="0" indent="0">
              <a:buNone/>
            </a:pPr>
            <a:r>
              <a:rPr lang="de-DE" sz="2700" dirty="0" smtClean="0">
                <a:solidFill>
                  <a:schemeClr val="accent1"/>
                </a:solidFill>
              </a:rPr>
              <a:t>Fachkraft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Mehr Eigenverantwortung durch höhere </a:t>
            </a:r>
            <a:r>
              <a:rPr lang="de-DE" sz="2700" dirty="0" err="1" smtClean="0">
                <a:solidFill>
                  <a:schemeClr val="accent1"/>
                </a:solidFill>
              </a:rPr>
              <a:t>interdiziplinäre</a:t>
            </a:r>
            <a:r>
              <a:rPr lang="de-DE" sz="2700" dirty="0" smtClean="0">
                <a:solidFill>
                  <a:schemeClr val="accent1"/>
                </a:solidFill>
              </a:rPr>
              <a:t> Kommunikation</a:t>
            </a:r>
          </a:p>
        </p:txBody>
      </p:sp>
    </p:spTree>
    <p:extLst>
      <p:ext uri="{BB962C8B-B14F-4D97-AF65-F5344CB8AC3E}">
        <p14:creationId xmlns:p14="http://schemas.microsoft.com/office/powerpoint/2010/main" val="137949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Klassik-Agile: Schätzungen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611560" y="4462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Besser geeignet für Homogene Teams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Hohe Selbstbewusstsein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Instinktives Verständnis für Komplexität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Schnellere Einigung bei Schätzungsabweichungen</a:t>
            </a: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31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TSR </a:t>
            </a:r>
            <a:r>
              <a:rPr lang="de-DE" sz="4800" dirty="0"/>
              <a:t>vs. </a:t>
            </a:r>
            <a:r>
              <a:rPr lang="de-DE" sz="4800" dirty="0" smtClean="0"/>
              <a:t>Klassik: Schätzungen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611560" y="98072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700" dirty="0" smtClean="0">
                <a:solidFill>
                  <a:schemeClr val="accent3"/>
                </a:solidFill>
              </a:rPr>
              <a:t>+</a:t>
            </a:r>
            <a:r>
              <a:rPr lang="de-DE" sz="2700" dirty="0" smtClean="0">
                <a:solidFill>
                  <a:schemeClr val="accent1"/>
                </a:solidFill>
              </a:rPr>
              <a:t>  Osmose der Herausforderungen</a:t>
            </a:r>
          </a:p>
          <a:p>
            <a:pPr marL="0" indent="0">
              <a:buNone/>
            </a:pPr>
            <a:r>
              <a:rPr lang="de-DE" sz="2700" dirty="0">
                <a:solidFill>
                  <a:schemeClr val="accent3"/>
                </a:solidFill>
              </a:rPr>
              <a:t>+</a:t>
            </a:r>
            <a:r>
              <a:rPr lang="de-DE" sz="2700" dirty="0" smtClean="0">
                <a:solidFill>
                  <a:schemeClr val="accent1"/>
                </a:solidFill>
              </a:rPr>
              <a:t>  Austausch von Fachwissen</a:t>
            </a:r>
          </a:p>
          <a:p>
            <a:pPr marL="0" indent="0">
              <a:buNone/>
            </a:pPr>
            <a:r>
              <a:rPr lang="de-DE" sz="2700" dirty="0">
                <a:solidFill>
                  <a:schemeClr val="accent3"/>
                </a:solidFill>
              </a:rPr>
              <a:t>+</a:t>
            </a:r>
            <a:r>
              <a:rPr lang="de-DE" sz="2700" dirty="0" smtClean="0">
                <a:solidFill>
                  <a:schemeClr val="accent1"/>
                </a:solidFill>
              </a:rPr>
              <a:t>  Verstärkung von Team-Gefühl / gegenseitiges Vertrauen</a:t>
            </a: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700" smtClean="0">
                <a:solidFill>
                  <a:schemeClr val="accent4"/>
                </a:solidFill>
              </a:rPr>
              <a:t>–</a:t>
            </a:r>
            <a:r>
              <a:rPr lang="de-DE" sz="2700" smtClean="0">
                <a:solidFill>
                  <a:schemeClr val="accent1"/>
                </a:solidFill>
              </a:rPr>
              <a:t>  Schwierigkeiten </a:t>
            </a:r>
            <a:r>
              <a:rPr lang="de-DE" sz="2700" dirty="0">
                <a:solidFill>
                  <a:schemeClr val="accent1"/>
                </a:solidFill>
              </a:rPr>
              <a:t>mit </a:t>
            </a:r>
            <a:r>
              <a:rPr lang="de-DE" sz="2700" dirty="0" smtClean="0">
                <a:solidFill>
                  <a:schemeClr val="accent1"/>
                </a:solidFill>
              </a:rPr>
              <a:t>Verständnis anderer </a:t>
            </a:r>
            <a:r>
              <a:rPr lang="de-DE" sz="2700" dirty="0">
                <a:solidFill>
                  <a:schemeClr val="accent1"/>
                </a:solidFill>
              </a:rPr>
              <a:t>Gewerken</a:t>
            </a:r>
          </a:p>
          <a:p>
            <a:pPr marL="0" indent="0">
              <a:buNone/>
            </a:pPr>
            <a:r>
              <a:rPr lang="de-DE" sz="2700" dirty="0">
                <a:solidFill>
                  <a:schemeClr val="accent4"/>
                </a:solidFill>
              </a:rPr>
              <a:t>–</a:t>
            </a:r>
            <a:r>
              <a:rPr lang="de-DE" sz="2700" dirty="0" smtClean="0">
                <a:solidFill>
                  <a:schemeClr val="accent1"/>
                </a:solidFill>
              </a:rPr>
              <a:t>  Frage</a:t>
            </a:r>
            <a:r>
              <a:rPr lang="de-DE" sz="2700" dirty="0">
                <a:solidFill>
                  <a:schemeClr val="accent1"/>
                </a:solidFill>
              </a:rPr>
              <a:t>: wie oft soll / darf / muss man sich enthalten?</a:t>
            </a:r>
          </a:p>
          <a:p>
            <a:pPr marL="457200" indent="-457200">
              <a:buFontTx/>
              <a:buChar char="-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4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Zum Nachlesen...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611560" y="2536180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800" dirty="0">
                <a:solidFill>
                  <a:schemeClr val="tx1"/>
                </a:solidFill>
              </a:rPr>
              <a:t>https://</a:t>
            </a:r>
            <a:r>
              <a:rPr lang="de-DE" sz="2800" dirty="0" err="1">
                <a:solidFill>
                  <a:schemeClr val="tx1"/>
                </a:solidFill>
              </a:rPr>
              <a:t>www.uxpin.com</a:t>
            </a:r>
            <a:r>
              <a:rPr lang="de-DE" sz="2800" dirty="0">
                <a:solidFill>
                  <a:schemeClr val="tx1"/>
                </a:solidFill>
              </a:rPr>
              <a:t>/</a:t>
            </a:r>
            <a:r>
              <a:rPr lang="de-DE" sz="2800" dirty="0" err="1">
                <a:solidFill>
                  <a:schemeClr val="tx1"/>
                </a:solidFill>
              </a:rPr>
              <a:t>studio</a:t>
            </a:r>
            <a:r>
              <a:rPr lang="de-DE" sz="2800" dirty="0">
                <a:solidFill>
                  <a:schemeClr val="tx1"/>
                </a:solidFill>
              </a:rPr>
              <a:t>/</a:t>
            </a:r>
            <a:r>
              <a:rPr lang="de-DE" sz="2800" dirty="0" err="1">
                <a:solidFill>
                  <a:schemeClr val="tx1"/>
                </a:solidFill>
              </a:rPr>
              <a:t>blog</a:t>
            </a:r>
            <a:r>
              <a:rPr lang="de-DE" sz="2800" dirty="0">
                <a:solidFill>
                  <a:schemeClr val="tx1"/>
                </a:solidFill>
              </a:rPr>
              <a:t>/agile-</a:t>
            </a:r>
            <a:r>
              <a:rPr lang="de-DE" sz="2800" dirty="0" err="1">
                <a:solidFill>
                  <a:schemeClr val="tx1"/>
                </a:solidFill>
              </a:rPr>
              <a:t>ux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for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product</a:t>
            </a:r>
            <a:r>
              <a:rPr lang="de-DE" sz="2800" dirty="0">
                <a:solidFill>
                  <a:schemeClr val="tx1"/>
                </a:solidFill>
              </a:rPr>
              <a:t>-teams-part-</a:t>
            </a:r>
            <a:r>
              <a:rPr lang="de-DE" sz="2800" dirty="0" err="1">
                <a:solidFill>
                  <a:schemeClr val="tx1"/>
                </a:solidFill>
              </a:rPr>
              <a:t>two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designing-and-development</a:t>
            </a:r>
            <a:r>
              <a:rPr lang="de-DE" sz="2800" dirty="0">
                <a:solidFill>
                  <a:schemeClr val="tx1"/>
                </a:solidFill>
              </a:rPr>
              <a:t>/ 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>
                <a:solidFill>
                  <a:schemeClr val="tx1"/>
                </a:solidFill>
              </a:rPr>
              <a:t/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>
                <a:solidFill>
                  <a:schemeClr val="tx1"/>
                </a:solidFill>
              </a:rPr>
              <a:t>http://</a:t>
            </a:r>
            <a:r>
              <a:rPr lang="de-DE" sz="2800" dirty="0" err="1">
                <a:solidFill>
                  <a:schemeClr val="tx1"/>
                </a:solidFill>
              </a:rPr>
              <a:t>www.userzoom.com</a:t>
            </a:r>
            <a:r>
              <a:rPr lang="de-DE" sz="2800" dirty="0">
                <a:solidFill>
                  <a:schemeClr val="tx1"/>
                </a:solidFill>
              </a:rPr>
              <a:t>/agile-</a:t>
            </a:r>
            <a:r>
              <a:rPr lang="de-DE" sz="2800" dirty="0" err="1">
                <a:solidFill>
                  <a:schemeClr val="tx1"/>
                </a:solidFill>
              </a:rPr>
              <a:t>ux</a:t>
            </a:r>
            <a:r>
              <a:rPr lang="de-DE" sz="2800" dirty="0">
                <a:solidFill>
                  <a:schemeClr val="tx1"/>
                </a:solidFill>
              </a:rPr>
              <a:t>-research-</a:t>
            </a:r>
            <a:r>
              <a:rPr lang="de-DE" sz="2800" dirty="0" err="1">
                <a:solidFill>
                  <a:schemeClr val="tx1"/>
                </a:solidFill>
              </a:rPr>
              <a:t>and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testing</a:t>
            </a:r>
            <a:r>
              <a:rPr lang="de-DE" sz="2800" dirty="0">
                <a:solidFill>
                  <a:schemeClr val="tx1"/>
                </a:solidFill>
              </a:rPr>
              <a:t>/</a:t>
            </a:r>
            <a:r>
              <a:rPr lang="de-DE" sz="2800" dirty="0" err="1">
                <a:solidFill>
                  <a:schemeClr val="tx1"/>
                </a:solidFill>
              </a:rPr>
              <a:t>integrating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ux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into</a:t>
            </a:r>
            <a:r>
              <a:rPr lang="de-DE" sz="2800" dirty="0">
                <a:solidFill>
                  <a:schemeClr val="tx1"/>
                </a:solidFill>
              </a:rPr>
              <a:t>-an-agile-environment/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>
                <a:solidFill>
                  <a:schemeClr val="tx1"/>
                </a:solidFill>
              </a:rPr>
              <a:t/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>
                <a:solidFill>
                  <a:schemeClr val="tx1"/>
                </a:solidFill>
              </a:rPr>
              <a:t>https://</a:t>
            </a:r>
            <a:r>
              <a:rPr lang="de-DE" sz="2800" dirty="0" err="1">
                <a:solidFill>
                  <a:schemeClr val="tx1"/>
                </a:solidFill>
              </a:rPr>
              <a:t>www.mountaingoatsoftware.com</a:t>
            </a:r>
            <a:r>
              <a:rPr lang="de-DE" sz="2800" dirty="0">
                <a:solidFill>
                  <a:schemeClr val="tx1"/>
                </a:solidFill>
              </a:rPr>
              <a:t>/</a:t>
            </a:r>
            <a:r>
              <a:rPr lang="de-DE" sz="2800" dirty="0" err="1">
                <a:solidFill>
                  <a:schemeClr val="tx1"/>
                </a:solidFill>
              </a:rPr>
              <a:t>blog</a:t>
            </a:r>
            <a:r>
              <a:rPr lang="de-DE" sz="2800" dirty="0">
                <a:solidFill>
                  <a:schemeClr val="tx1"/>
                </a:solidFill>
              </a:rPr>
              <a:t>/</a:t>
            </a:r>
            <a:r>
              <a:rPr lang="de-DE" sz="2800" dirty="0" err="1">
                <a:solidFill>
                  <a:schemeClr val="tx1"/>
                </a:solidFill>
              </a:rPr>
              <a:t>incorporating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ui</a:t>
            </a:r>
            <a:r>
              <a:rPr lang="de-DE" sz="2800" dirty="0">
                <a:solidFill>
                  <a:schemeClr val="tx1"/>
                </a:solidFill>
              </a:rPr>
              <a:t>-design-in-</a:t>
            </a:r>
            <a:r>
              <a:rPr lang="de-DE" sz="2800" dirty="0" err="1">
                <a:solidFill>
                  <a:schemeClr val="tx1"/>
                </a:solidFill>
              </a:rPr>
              <a:t>scrum</a:t>
            </a:r>
            <a:r>
              <a:rPr lang="de-DE" sz="2800" dirty="0">
                <a:solidFill>
                  <a:schemeClr val="tx1"/>
                </a:solidFill>
              </a:rPr>
              <a:t>-sprints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>
                <a:solidFill>
                  <a:schemeClr val="tx1"/>
                </a:solidFill>
              </a:rPr>
              <a:t/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>
                <a:solidFill>
                  <a:schemeClr val="tx1"/>
                </a:solidFill>
              </a:rPr>
              <a:t>http://</a:t>
            </a:r>
            <a:r>
              <a:rPr lang="de-DE" sz="2800" dirty="0" err="1">
                <a:solidFill>
                  <a:schemeClr val="tx1"/>
                </a:solidFill>
              </a:rPr>
              <a:t>www.uxmatters.com</a:t>
            </a:r>
            <a:r>
              <a:rPr lang="de-DE" sz="2800" dirty="0">
                <a:solidFill>
                  <a:schemeClr val="tx1"/>
                </a:solidFill>
              </a:rPr>
              <a:t>/</a:t>
            </a:r>
            <a:r>
              <a:rPr lang="de-DE" sz="2800" dirty="0" err="1">
                <a:solidFill>
                  <a:schemeClr val="tx1"/>
                </a:solidFill>
              </a:rPr>
              <a:t>mt</a:t>
            </a:r>
            <a:r>
              <a:rPr lang="de-DE" sz="2800" dirty="0">
                <a:solidFill>
                  <a:schemeClr val="tx1"/>
                </a:solidFill>
              </a:rPr>
              <a:t>/</a:t>
            </a:r>
            <a:r>
              <a:rPr lang="de-DE" sz="2800" dirty="0" err="1">
                <a:solidFill>
                  <a:schemeClr val="tx1"/>
                </a:solidFill>
              </a:rPr>
              <a:t>archives</a:t>
            </a:r>
            <a:r>
              <a:rPr lang="de-DE" sz="2800" dirty="0">
                <a:solidFill>
                  <a:schemeClr val="tx1"/>
                </a:solidFill>
              </a:rPr>
              <a:t>/2014/07/</a:t>
            </a:r>
            <a:r>
              <a:rPr lang="de-DE" sz="2800" dirty="0" err="1">
                <a:solidFill>
                  <a:schemeClr val="tx1"/>
                </a:solidFill>
              </a:rPr>
              <a:t>adapting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scrum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to</a:t>
            </a:r>
            <a:r>
              <a:rPr lang="de-DE" sz="2800" dirty="0">
                <a:solidFill>
                  <a:schemeClr val="tx1"/>
                </a:solidFill>
              </a:rPr>
              <a:t>-a-</a:t>
            </a:r>
            <a:r>
              <a:rPr lang="de-DE" sz="2800" dirty="0" err="1">
                <a:solidFill>
                  <a:schemeClr val="tx1"/>
                </a:solidFill>
              </a:rPr>
              <a:t>ux</a:t>
            </a:r>
            <a:r>
              <a:rPr lang="de-DE" sz="2800" dirty="0">
                <a:solidFill>
                  <a:schemeClr val="tx1"/>
                </a:solidFill>
              </a:rPr>
              <a:t>-</a:t>
            </a:r>
            <a:r>
              <a:rPr lang="de-DE" sz="2800" dirty="0" err="1">
                <a:solidFill>
                  <a:schemeClr val="tx1"/>
                </a:solidFill>
              </a:rPr>
              <a:t>model.php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err="1" smtClean="0">
                <a:solidFill>
                  <a:schemeClr val="tx1"/>
                </a:solidFill>
              </a:rPr>
              <a:t>Velocity</a:t>
            </a:r>
            <a:r>
              <a:rPr lang="de-DE" sz="1800" dirty="0" smtClean="0">
                <a:solidFill>
                  <a:schemeClr val="tx1"/>
                </a:solidFill>
              </a:rPr>
              <a:t/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Klassisches Agil vs. TSR das Wurzelwerk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>Agiler Wasserfall, Hybrid...</a:t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 err="1" smtClean="0">
                <a:solidFill>
                  <a:schemeClr val="tx1"/>
                </a:solidFill>
              </a:rPr>
              <a:t>Kundenerzeihung</a:t>
            </a:r>
            <a:r>
              <a:rPr lang="de-DE" sz="1800" dirty="0" smtClean="0">
                <a:solidFill>
                  <a:schemeClr val="tx1"/>
                </a:solidFill>
              </a:rPr>
              <a:t> als Abstimmungsbeschleuniger</a:t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>Rollen (SM / PO / PM)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smtClean="0">
                <a:solidFill>
                  <a:schemeClr val="tx1"/>
                </a:solidFill>
              </a:rPr>
              <a:t>???</a:t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>Was macht ein Sprint im </a:t>
            </a:r>
            <a:r>
              <a:rPr lang="de-DE" sz="1800" dirty="0" err="1" smtClean="0">
                <a:solidFill>
                  <a:schemeClr val="tx1"/>
                </a:solidFill>
              </a:rPr>
              <a:t>DigiCom</a:t>
            </a:r>
            <a:r>
              <a:rPr lang="de-DE" sz="1800" dirty="0" smtClean="0">
                <a:solidFill>
                  <a:schemeClr val="tx1"/>
                </a:solidFill>
              </a:rPr>
              <a:t>? Wie sieht‘s aus? Bitte im Vorfeld an Julia</a:t>
            </a:r>
            <a:r>
              <a:rPr lang="de-DE" sz="1800" dirty="0">
                <a:solidFill>
                  <a:schemeClr val="tx1"/>
                </a:solidFill>
              </a:rPr>
              <a:t/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 err="1" smtClean="0">
                <a:solidFill>
                  <a:schemeClr val="tx1"/>
                </a:solidFill>
              </a:rPr>
              <a:t>Backlog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>
                <a:solidFill>
                  <a:schemeClr val="tx1"/>
                </a:solidFill>
              </a:rPr>
              <a:t>Müsli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/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>Separate US? Design </a:t>
            </a:r>
            <a:r>
              <a:rPr lang="de-DE" sz="1800" dirty="0" err="1" smtClean="0">
                <a:solidFill>
                  <a:schemeClr val="tx1"/>
                </a:solidFill>
              </a:rPr>
              <a:t>as</a:t>
            </a:r>
            <a:r>
              <a:rPr lang="de-DE" sz="1800" dirty="0" smtClean="0">
                <a:solidFill>
                  <a:schemeClr val="tx1"/>
                </a:solidFill>
              </a:rPr>
              <a:t> a </a:t>
            </a:r>
            <a:r>
              <a:rPr lang="de-DE" sz="1800" dirty="0" err="1" smtClean="0">
                <a:solidFill>
                  <a:schemeClr val="tx1"/>
                </a:solidFill>
              </a:rPr>
              <a:t>part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of</a:t>
            </a:r>
            <a:r>
              <a:rPr lang="de-DE" sz="1800" dirty="0" smtClean="0">
                <a:solidFill>
                  <a:schemeClr val="tx1"/>
                </a:solidFill>
              </a:rPr>
              <a:t> DOR</a:t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 err="1" smtClean="0">
                <a:solidFill>
                  <a:schemeClr val="tx1"/>
                </a:solidFill>
              </a:rPr>
              <a:t>Holistik</a:t>
            </a:r>
            <a:r>
              <a:rPr lang="de-DE" sz="1800" dirty="0">
                <a:solidFill>
                  <a:schemeClr val="tx1"/>
                </a:solidFill>
              </a:rPr>
              <a:t/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https://</a:t>
            </a:r>
            <a:r>
              <a:rPr lang="de-DE" sz="1800" dirty="0" err="1">
                <a:solidFill>
                  <a:schemeClr val="tx1"/>
                </a:solidFill>
              </a:rPr>
              <a:t>www.uxpin.com</a:t>
            </a:r>
            <a:r>
              <a:rPr lang="de-DE" sz="1800" dirty="0">
                <a:solidFill>
                  <a:schemeClr val="tx1"/>
                </a:solidFill>
              </a:rPr>
              <a:t>/</a:t>
            </a:r>
            <a:r>
              <a:rPr lang="de-DE" sz="1800" dirty="0" err="1">
                <a:solidFill>
                  <a:schemeClr val="tx1"/>
                </a:solidFill>
              </a:rPr>
              <a:t>studio</a:t>
            </a:r>
            <a:r>
              <a:rPr lang="de-DE" sz="1800" dirty="0">
                <a:solidFill>
                  <a:schemeClr val="tx1"/>
                </a:solidFill>
              </a:rPr>
              <a:t>/</a:t>
            </a:r>
            <a:r>
              <a:rPr lang="de-DE" sz="1800" dirty="0" err="1">
                <a:solidFill>
                  <a:schemeClr val="tx1"/>
                </a:solidFill>
              </a:rPr>
              <a:t>blog</a:t>
            </a:r>
            <a:r>
              <a:rPr lang="de-DE" sz="1800" dirty="0">
                <a:solidFill>
                  <a:schemeClr val="tx1"/>
                </a:solidFill>
              </a:rPr>
              <a:t>/agile-</a:t>
            </a:r>
            <a:r>
              <a:rPr lang="de-DE" sz="1800" dirty="0" err="1">
                <a:solidFill>
                  <a:schemeClr val="tx1"/>
                </a:solidFill>
              </a:rPr>
              <a:t>ux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product</a:t>
            </a:r>
            <a:r>
              <a:rPr lang="de-DE" sz="1800" dirty="0">
                <a:solidFill>
                  <a:schemeClr val="tx1"/>
                </a:solidFill>
              </a:rPr>
              <a:t>-teams-part-</a:t>
            </a:r>
            <a:r>
              <a:rPr lang="de-DE" sz="1800" dirty="0" err="1">
                <a:solidFill>
                  <a:schemeClr val="tx1"/>
                </a:solidFill>
              </a:rPr>
              <a:t>two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designing-and-development</a:t>
            </a:r>
            <a:r>
              <a:rPr lang="de-DE" sz="1800" dirty="0">
                <a:solidFill>
                  <a:schemeClr val="tx1"/>
                </a:solidFill>
              </a:rPr>
              <a:t>/ </a:t>
            </a:r>
            <a:r>
              <a:rPr lang="de-DE" sz="1800" dirty="0" smtClean="0">
                <a:solidFill>
                  <a:schemeClr val="tx1"/>
                </a:solidFill>
              </a:rPr>
              <a:t/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/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http://</a:t>
            </a:r>
            <a:r>
              <a:rPr lang="de-DE" sz="1800" dirty="0" err="1">
                <a:solidFill>
                  <a:schemeClr val="tx1"/>
                </a:solidFill>
              </a:rPr>
              <a:t>www.userzoom.com</a:t>
            </a:r>
            <a:r>
              <a:rPr lang="de-DE" sz="1800" dirty="0">
                <a:solidFill>
                  <a:schemeClr val="tx1"/>
                </a:solidFill>
              </a:rPr>
              <a:t>/agile-</a:t>
            </a:r>
            <a:r>
              <a:rPr lang="de-DE" sz="1800" dirty="0" err="1">
                <a:solidFill>
                  <a:schemeClr val="tx1"/>
                </a:solidFill>
              </a:rPr>
              <a:t>ux</a:t>
            </a:r>
            <a:r>
              <a:rPr lang="de-DE" sz="1800" dirty="0">
                <a:solidFill>
                  <a:schemeClr val="tx1"/>
                </a:solidFill>
              </a:rPr>
              <a:t>-research-</a:t>
            </a:r>
            <a:r>
              <a:rPr lang="de-DE" sz="1800" dirty="0" err="1">
                <a:solidFill>
                  <a:schemeClr val="tx1"/>
                </a:solidFill>
              </a:rPr>
              <a:t>and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testing</a:t>
            </a:r>
            <a:r>
              <a:rPr lang="de-DE" sz="1800" dirty="0">
                <a:solidFill>
                  <a:schemeClr val="tx1"/>
                </a:solidFill>
              </a:rPr>
              <a:t>/</a:t>
            </a:r>
            <a:r>
              <a:rPr lang="de-DE" sz="1800" dirty="0" err="1">
                <a:solidFill>
                  <a:schemeClr val="tx1"/>
                </a:solidFill>
              </a:rPr>
              <a:t>integrating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ux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into</a:t>
            </a:r>
            <a:r>
              <a:rPr lang="de-DE" sz="1800" dirty="0">
                <a:solidFill>
                  <a:schemeClr val="tx1"/>
                </a:solidFill>
              </a:rPr>
              <a:t>-an-agile-environment</a:t>
            </a:r>
            <a:r>
              <a:rPr lang="de-DE" sz="1800" dirty="0" smtClean="0">
                <a:solidFill>
                  <a:schemeClr val="tx1"/>
                </a:solidFill>
              </a:rPr>
              <a:t>/</a:t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/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https://</a:t>
            </a:r>
            <a:r>
              <a:rPr lang="de-DE" sz="1800" dirty="0" err="1">
                <a:solidFill>
                  <a:schemeClr val="tx1"/>
                </a:solidFill>
              </a:rPr>
              <a:t>www.mountaingoatsoftware.com</a:t>
            </a:r>
            <a:r>
              <a:rPr lang="de-DE" sz="1800" dirty="0">
                <a:solidFill>
                  <a:schemeClr val="tx1"/>
                </a:solidFill>
              </a:rPr>
              <a:t>/</a:t>
            </a:r>
            <a:r>
              <a:rPr lang="de-DE" sz="1800" dirty="0" err="1">
                <a:solidFill>
                  <a:schemeClr val="tx1"/>
                </a:solidFill>
              </a:rPr>
              <a:t>blog</a:t>
            </a:r>
            <a:r>
              <a:rPr lang="de-DE" sz="1800" dirty="0">
                <a:solidFill>
                  <a:schemeClr val="tx1"/>
                </a:solidFill>
              </a:rPr>
              <a:t>/</a:t>
            </a:r>
            <a:r>
              <a:rPr lang="de-DE" sz="1800" dirty="0" err="1">
                <a:solidFill>
                  <a:schemeClr val="tx1"/>
                </a:solidFill>
              </a:rPr>
              <a:t>incorporating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ui</a:t>
            </a:r>
            <a:r>
              <a:rPr lang="de-DE" sz="1800" dirty="0">
                <a:solidFill>
                  <a:schemeClr val="tx1"/>
                </a:solidFill>
              </a:rPr>
              <a:t>-design-in-</a:t>
            </a:r>
            <a:r>
              <a:rPr lang="de-DE" sz="1800" dirty="0" err="1">
                <a:solidFill>
                  <a:schemeClr val="tx1"/>
                </a:solidFill>
              </a:rPr>
              <a:t>scrum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smtClean="0">
                <a:solidFill>
                  <a:schemeClr val="tx1"/>
                </a:solidFill>
              </a:rPr>
              <a:t>sprints</a:t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/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http://</a:t>
            </a:r>
            <a:r>
              <a:rPr lang="de-DE" sz="1800" dirty="0" err="1">
                <a:solidFill>
                  <a:schemeClr val="tx1"/>
                </a:solidFill>
              </a:rPr>
              <a:t>www.uxmatters.com</a:t>
            </a:r>
            <a:r>
              <a:rPr lang="de-DE" sz="1800" dirty="0">
                <a:solidFill>
                  <a:schemeClr val="tx1"/>
                </a:solidFill>
              </a:rPr>
              <a:t>/</a:t>
            </a:r>
            <a:r>
              <a:rPr lang="de-DE" sz="1800" dirty="0" err="1">
                <a:solidFill>
                  <a:schemeClr val="tx1"/>
                </a:solidFill>
              </a:rPr>
              <a:t>mt</a:t>
            </a:r>
            <a:r>
              <a:rPr lang="de-DE" sz="1800" dirty="0">
                <a:solidFill>
                  <a:schemeClr val="tx1"/>
                </a:solidFill>
              </a:rPr>
              <a:t>/</a:t>
            </a:r>
            <a:r>
              <a:rPr lang="de-DE" sz="1800" dirty="0" err="1">
                <a:solidFill>
                  <a:schemeClr val="tx1"/>
                </a:solidFill>
              </a:rPr>
              <a:t>archives</a:t>
            </a:r>
            <a:r>
              <a:rPr lang="de-DE" sz="1800" dirty="0">
                <a:solidFill>
                  <a:schemeClr val="tx1"/>
                </a:solidFill>
              </a:rPr>
              <a:t>/2014/07/</a:t>
            </a:r>
            <a:r>
              <a:rPr lang="de-DE" sz="1800" dirty="0" err="1">
                <a:solidFill>
                  <a:schemeClr val="tx1"/>
                </a:solidFill>
              </a:rPr>
              <a:t>adapting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scrum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to</a:t>
            </a:r>
            <a:r>
              <a:rPr lang="de-DE" sz="1800" dirty="0">
                <a:solidFill>
                  <a:schemeClr val="tx1"/>
                </a:solidFill>
              </a:rPr>
              <a:t>-a-</a:t>
            </a:r>
            <a:r>
              <a:rPr lang="de-DE" sz="1800" dirty="0" err="1">
                <a:solidFill>
                  <a:schemeClr val="tx1"/>
                </a:solidFill>
              </a:rPr>
              <a:t>ux</a:t>
            </a:r>
            <a:r>
              <a:rPr lang="de-DE" sz="1800" dirty="0">
                <a:solidFill>
                  <a:schemeClr val="tx1"/>
                </a:solidFill>
              </a:rPr>
              <a:t>-</a:t>
            </a:r>
            <a:r>
              <a:rPr lang="de-DE" sz="1800" dirty="0" err="1">
                <a:solidFill>
                  <a:schemeClr val="tx1"/>
                </a:solidFill>
              </a:rPr>
              <a:t>model.php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488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2" name="Bild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896"/>
            <a:ext cx="9144000" cy="4754880"/>
          </a:xfrm>
          <a:prstGeom prst="rect">
            <a:avLst/>
          </a:prstGeom>
        </p:spPr>
      </p:pic>
      <p:pic>
        <p:nvPicPr>
          <p:cNvPr id="43" name="Bild 42" descr="Albert_Einstein_Portrait_4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9"/>
          <a:stretch/>
        </p:blipFill>
        <p:spPr>
          <a:xfrm>
            <a:off x="4392007" y="946584"/>
            <a:ext cx="493198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37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Next </a:t>
            </a:r>
            <a:r>
              <a:rPr lang="de-DE" dirty="0" err="1" smtClean="0"/>
              <a:t>Steps</a:t>
            </a:r>
            <a:r>
              <a:rPr lang="de-DE" dirty="0" smtClean="0"/>
              <a:t>...</a:t>
            </a:r>
            <a:endParaRPr lang="en-GB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sz="2200" dirty="0" smtClean="0"/>
          </a:p>
          <a:p>
            <a:endParaRPr lang="de-DE" sz="2200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1" y="5082832"/>
            <a:ext cx="3327969" cy="173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076056" y="6403032"/>
            <a:ext cx="331236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err="1" smtClean="0">
                <a:solidFill>
                  <a:schemeClr val="bg1"/>
                </a:solidFill>
              </a:rPr>
              <a:t>Leadvise</a:t>
            </a:r>
            <a:r>
              <a:rPr lang="de-DE" sz="2000" dirty="0" smtClean="0">
                <a:solidFill>
                  <a:schemeClr val="bg1"/>
                </a:solidFill>
              </a:rPr>
              <a:t>-Workshop, Darmstadt, 25.07.2017</a:t>
            </a:r>
            <a:endParaRPr lang="de-DE" sz="2000" dirty="0" smtClean="0">
              <a:solidFill>
                <a:schemeClr val="bg1"/>
              </a:solidFill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577240" y="1628800"/>
            <a:ext cx="7582223" cy="16314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 smtClean="0"/>
              <a:t>About</a:t>
            </a:r>
            <a:r>
              <a:rPr lang="it-IT" dirty="0" smtClean="0"/>
              <a:t> me</a:t>
            </a:r>
            <a:endParaRPr lang="it-IT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77241" y="2996952"/>
            <a:ext cx="7582223" cy="328820"/>
          </a:xfrm>
        </p:spPr>
        <p:txBody>
          <a:bodyPr/>
          <a:lstStyle/>
          <a:p>
            <a:r>
              <a:rPr lang="it-IT" sz="2000" dirty="0" smtClean="0"/>
              <a:t>Dan Fitzpatrick @</a:t>
            </a:r>
            <a:r>
              <a:rPr lang="it-IT" sz="2000" dirty="0" err="1" smtClean="0"/>
              <a:t>terafitz</a:t>
            </a:r>
            <a:r>
              <a:rPr lang="it-IT" sz="2000" dirty="0" smtClean="0"/>
              <a:t> </a:t>
            </a:r>
            <a:r>
              <a:rPr lang="it-IT" sz="2000" dirty="0"/>
              <a:t>| </a:t>
            </a:r>
            <a:r>
              <a:rPr lang="it-IT" sz="2000" dirty="0" smtClean="0"/>
              <a:t>Technical </a:t>
            </a:r>
            <a:r>
              <a:rPr lang="it-IT" sz="2000" dirty="0" err="1" smtClean="0"/>
              <a:t>Director</a:t>
            </a:r>
            <a:r>
              <a:rPr lang="it-IT" sz="2000" dirty="0" smtClean="0"/>
              <a:t>, Triplesense Reply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4074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smtClean="0"/>
              <a:t>E = MC</a:t>
            </a:r>
            <a:r>
              <a:rPr lang="de-DE" baseline="30000" dirty="0" smtClean="0"/>
              <a:t>2</a:t>
            </a:r>
            <a:endParaRPr lang="de-DE" baseline="30000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440838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Wo sind wir in der Zeitreise?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Unterschiede zwischen klassischem Agil und TSR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Analyse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TSR_Maßnahmen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TSR_Rollen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TSR_Schätzungen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Beobachtungen, Feedback &amp; Diskussion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310501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/>
          <p:cNvCxnSpPr/>
          <p:nvPr/>
        </p:nvCxnSpPr>
        <p:spPr>
          <a:xfrm>
            <a:off x="8437677" y="1476548"/>
            <a:ext cx="0" cy="581101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7258734" y="1479414"/>
            <a:ext cx="0" cy="581101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961896" y="1476546"/>
            <a:ext cx="0" cy="581101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751322" y="1478290"/>
            <a:ext cx="0" cy="581101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3413237" y="1479414"/>
            <a:ext cx="0" cy="5877685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r>
              <a:rPr lang="it-IT" dirty="0" err="1"/>
              <a:t>Timeline</a:t>
            </a:r>
            <a:r>
              <a:rPr lang="it-IT" dirty="0"/>
              <a:t> </a:t>
            </a:r>
            <a:r>
              <a:rPr lang="it-IT" b="1" dirty="0" err="1">
                <a:solidFill>
                  <a:schemeClr val="bg2">
                    <a:lumMod val="50000"/>
                  </a:schemeClr>
                </a:solidFill>
                <a:latin typeface="Proxima Nova Th" pitchFamily="50" charset="0"/>
              </a:rPr>
              <a:t>Phase</a:t>
            </a:r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Proxima Nova Th" pitchFamily="50" charset="0"/>
              </a:rPr>
              <a:t> 2 (</a:t>
            </a:r>
            <a:r>
              <a:rPr lang="it-IT" b="1" dirty="0" err="1">
                <a:solidFill>
                  <a:schemeClr val="bg2">
                    <a:lumMod val="50000"/>
                  </a:schemeClr>
                </a:solidFill>
                <a:latin typeface="Proxima Nova Th" pitchFamily="50" charset="0"/>
              </a:rPr>
              <a:t>Pilot</a:t>
            </a:r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Proxima Nova Th" pitchFamily="50" charset="0"/>
              </a:rPr>
              <a:t>)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2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81897"/>
              </p:ext>
            </p:extLst>
          </p:nvPr>
        </p:nvGraphicFramePr>
        <p:xfrm>
          <a:off x="868134" y="1476979"/>
          <a:ext cx="7577127" cy="513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674"/>
                <a:gridCol w="1354347"/>
                <a:gridCol w="1216324"/>
                <a:gridCol w="1293963"/>
                <a:gridCol w="1181819"/>
              </a:tblGrid>
              <a:tr h="36172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Phase 2: Pilot</a:t>
                      </a:r>
                      <a:endParaRPr lang="en-US" sz="120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Jun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Jul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Aug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Sept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61724"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Onboarding-Kit für Newbies</a:t>
                      </a:r>
                      <a:endParaRPr lang="en-US" sz="120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Angebotswesen</a:t>
                      </a:r>
                      <a:endParaRPr lang="en-US" sz="120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Training: Agile Basics</a:t>
                      </a:r>
                      <a:endParaRPr lang="en-US" sz="120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664">
                <a:tc>
                  <a:txBody>
                    <a:bodyPr/>
                    <a:lstStyle/>
                    <a:p>
                      <a:r>
                        <a:rPr lang="en-US" sz="1200" err="1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Erarbeitung</a:t>
                      </a:r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Standard-Prozesse 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TSR</a:t>
                      </a:r>
                      <a:endParaRPr lang="en-US" sz="120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6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Finetuning</a:t>
                      </a: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Interface Jira/Confl.</a:t>
                      </a:r>
                      <a:endParaRPr lang="en-US" sz="1200" smtClean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6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Projektplanung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Pilot-</a:t>
                      </a:r>
                      <a:r>
                        <a:rPr lang="en-US" sz="1200" baseline="0" dirty="0" err="1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Projekte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Kickoff Pilot-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Projekte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Durchführung Pilot-Projekte</a:t>
                      </a:r>
                      <a:endParaRPr lang="en-US" sz="1200" i="1" dirty="0" smtClean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Materialanschaffung</a:t>
                      </a:r>
                      <a:endParaRPr lang="en-US" sz="120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Training:</a:t>
                      </a: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Scrum-Master</a:t>
                      </a:r>
                      <a:endParaRPr lang="en-US" sz="1200" smtClean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Spezifische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Vertiefungsschulungen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TS_Agile / Scrumtisch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Agile@TSR</a:t>
                      </a: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Retrospektive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Freeform 94"/>
          <p:cNvSpPr>
            <a:spLocks/>
          </p:cNvSpPr>
          <p:nvPr/>
        </p:nvSpPr>
        <p:spPr bwMode="auto">
          <a:xfrm>
            <a:off x="2259195" y="1339544"/>
            <a:ext cx="493303" cy="453419"/>
          </a:xfrm>
          <a:custGeom>
            <a:avLst/>
            <a:gdLst>
              <a:gd name="T0" fmla="*/ 97 w 99"/>
              <a:gd name="T1" fmla="*/ 10 h 91"/>
              <a:gd name="T2" fmla="*/ 75 w 99"/>
              <a:gd name="T3" fmla="*/ 14 h 91"/>
              <a:gd name="T4" fmla="*/ 53 w 99"/>
              <a:gd name="T5" fmla="*/ 29 h 91"/>
              <a:gd name="T6" fmla="*/ 37 w 99"/>
              <a:gd name="T7" fmla="*/ 15 h 91"/>
              <a:gd name="T8" fmla="*/ 41 w 99"/>
              <a:gd name="T9" fmla="*/ 12 h 91"/>
              <a:gd name="T10" fmla="*/ 41 w 99"/>
              <a:gd name="T11" fmla="*/ 11 h 91"/>
              <a:gd name="T12" fmla="*/ 40 w 99"/>
              <a:gd name="T13" fmla="*/ 10 h 91"/>
              <a:gd name="T14" fmla="*/ 35 w 99"/>
              <a:gd name="T15" fmla="*/ 14 h 91"/>
              <a:gd name="T16" fmla="*/ 25 w 99"/>
              <a:gd name="T17" fmla="*/ 5 h 91"/>
              <a:gd name="T18" fmla="*/ 15 w 99"/>
              <a:gd name="T19" fmla="*/ 3 h 91"/>
              <a:gd name="T20" fmla="*/ 11 w 99"/>
              <a:gd name="T21" fmla="*/ 5 h 91"/>
              <a:gd name="T22" fmla="*/ 26 w 99"/>
              <a:gd name="T23" fmla="*/ 19 h 91"/>
              <a:gd name="T24" fmla="*/ 19 w 99"/>
              <a:gd name="T25" fmla="*/ 24 h 91"/>
              <a:gd name="T26" fmla="*/ 20 w 99"/>
              <a:gd name="T27" fmla="*/ 25 h 91"/>
              <a:gd name="T28" fmla="*/ 21 w 99"/>
              <a:gd name="T29" fmla="*/ 26 h 91"/>
              <a:gd name="T30" fmla="*/ 28 w 99"/>
              <a:gd name="T31" fmla="*/ 21 h 91"/>
              <a:gd name="T32" fmla="*/ 42 w 99"/>
              <a:gd name="T33" fmla="*/ 36 h 91"/>
              <a:gd name="T34" fmla="*/ 13 w 99"/>
              <a:gd name="T35" fmla="*/ 55 h 91"/>
              <a:gd name="T36" fmla="*/ 2 w 99"/>
              <a:gd name="T37" fmla="*/ 48 h 91"/>
              <a:gd name="T38" fmla="*/ 0 w 99"/>
              <a:gd name="T39" fmla="*/ 48 h 91"/>
              <a:gd name="T40" fmla="*/ 5 w 99"/>
              <a:gd name="T41" fmla="*/ 56 h 91"/>
              <a:gd name="T42" fmla="*/ 8 w 99"/>
              <a:gd name="T43" fmla="*/ 60 h 91"/>
              <a:gd name="T44" fmla="*/ 8 w 99"/>
              <a:gd name="T45" fmla="*/ 60 h 91"/>
              <a:gd name="T46" fmla="*/ 9 w 99"/>
              <a:gd name="T47" fmla="*/ 62 h 91"/>
              <a:gd name="T48" fmla="*/ 11 w 99"/>
              <a:gd name="T49" fmla="*/ 64 h 91"/>
              <a:gd name="T50" fmla="*/ 11 w 99"/>
              <a:gd name="T51" fmla="*/ 64 h 91"/>
              <a:gd name="T52" fmla="*/ 14 w 99"/>
              <a:gd name="T53" fmla="*/ 70 h 91"/>
              <a:gd name="T54" fmla="*/ 17 w 99"/>
              <a:gd name="T55" fmla="*/ 74 h 91"/>
              <a:gd name="T56" fmla="*/ 24 w 99"/>
              <a:gd name="T57" fmla="*/ 85 h 91"/>
              <a:gd name="T58" fmla="*/ 25 w 99"/>
              <a:gd name="T59" fmla="*/ 82 h 91"/>
              <a:gd name="T60" fmla="*/ 22 w 99"/>
              <a:gd name="T61" fmla="*/ 69 h 91"/>
              <a:gd name="T62" fmla="*/ 52 w 99"/>
              <a:gd name="T63" fmla="*/ 50 h 91"/>
              <a:gd name="T64" fmla="*/ 59 w 99"/>
              <a:gd name="T65" fmla="*/ 69 h 91"/>
              <a:gd name="T66" fmla="*/ 52 w 99"/>
              <a:gd name="T67" fmla="*/ 73 h 91"/>
              <a:gd name="T68" fmla="*/ 52 w 99"/>
              <a:gd name="T69" fmla="*/ 75 h 91"/>
              <a:gd name="T70" fmla="*/ 53 w 99"/>
              <a:gd name="T71" fmla="*/ 75 h 91"/>
              <a:gd name="T72" fmla="*/ 60 w 99"/>
              <a:gd name="T73" fmla="*/ 71 h 91"/>
              <a:gd name="T74" fmla="*/ 68 w 99"/>
              <a:gd name="T75" fmla="*/ 91 h 91"/>
              <a:gd name="T76" fmla="*/ 71 w 99"/>
              <a:gd name="T77" fmla="*/ 89 h 91"/>
              <a:gd name="T78" fmla="*/ 73 w 99"/>
              <a:gd name="T79" fmla="*/ 79 h 91"/>
              <a:gd name="T80" fmla="*/ 69 w 99"/>
              <a:gd name="T81" fmla="*/ 65 h 91"/>
              <a:gd name="T82" fmla="*/ 74 w 99"/>
              <a:gd name="T83" fmla="*/ 62 h 91"/>
              <a:gd name="T84" fmla="*/ 74 w 99"/>
              <a:gd name="T85" fmla="*/ 61 h 91"/>
              <a:gd name="T86" fmla="*/ 72 w 99"/>
              <a:gd name="T87" fmla="*/ 60 h 91"/>
              <a:gd name="T88" fmla="*/ 68 w 99"/>
              <a:gd name="T89" fmla="*/ 63 h 91"/>
              <a:gd name="T90" fmla="*/ 63 w 99"/>
              <a:gd name="T91" fmla="*/ 43 h 91"/>
              <a:gd name="T92" fmla="*/ 85 w 99"/>
              <a:gd name="T93" fmla="*/ 29 h 91"/>
              <a:gd name="T94" fmla="*/ 97 w 99"/>
              <a:gd name="T95" fmla="*/ 1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9" h="91">
                <a:moveTo>
                  <a:pt x="97" y="10"/>
                </a:moveTo>
                <a:cubicBezTo>
                  <a:pt x="97" y="10"/>
                  <a:pt x="90" y="5"/>
                  <a:pt x="75" y="14"/>
                </a:cubicBezTo>
                <a:cubicBezTo>
                  <a:pt x="61" y="24"/>
                  <a:pt x="53" y="29"/>
                  <a:pt x="53" y="29"/>
                </a:cubicBezTo>
                <a:cubicBezTo>
                  <a:pt x="37" y="15"/>
                  <a:pt x="37" y="15"/>
                  <a:pt x="37" y="15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1"/>
                </a:cubicBezTo>
                <a:cubicBezTo>
                  <a:pt x="41" y="10"/>
                  <a:pt x="40" y="10"/>
                  <a:pt x="40" y="10"/>
                </a:cubicBezTo>
                <a:cubicBezTo>
                  <a:pt x="35" y="14"/>
                  <a:pt x="35" y="14"/>
                  <a:pt x="35" y="14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19" y="0"/>
                  <a:pt x="15" y="3"/>
                </a:cubicBezTo>
                <a:cubicBezTo>
                  <a:pt x="11" y="5"/>
                  <a:pt x="11" y="5"/>
                  <a:pt x="11" y="5"/>
                </a:cubicBezTo>
                <a:cubicBezTo>
                  <a:pt x="26" y="19"/>
                  <a:pt x="26" y="19"/>
                  <a:pt x="26" y="19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20" y="25"/>
                </a:cubicBezTo>
                <a:cubicBezTo>
                  <a:pt x="20" y="26"/>
                  <a:pt x="20" y="26"/>
                  <a:pt x="21" y="26"/>
                </a:cubicBezTo>
                <a:cubicBezTo>
                  <a:pt x="28" y="21"/>
                  <a:pt x="28" y="21"/>
                  <a:pt x="28" y="21"/>
                </a:cubicBezTo>
                <a:cubicBezTo>
                  <a:pt x="42" y="36"/>
                  <a:pt x="42" y="36"/>
                  <a:pt x="42" y="36"/>
                </a:cubicBezTo>
                <a:cubicBezTo>
                  <a:pt x="13" y="55"/>
                  <a:pt x="13" y="55"/>
                  <a:pt x="13" y="55"/>
                </a:cubicBezTo>
                <a:cubicBezTo>
                  <a:pt x="2" y="48"/>
                  <a:pt x="2" y="48"/>
                  <a:pt x="2" y="48"/>
                </a:cubicBezTo>
                <a:cubicBezTo>
                  <a:pt x="2" y="48"/>
                  <a:pt x="1" y="48"/>
                  <a:pt x="0" y="48"/>
                </a:cubicBezTo>
                <a:cubicBezTo>
                  <a:pt x="5" y="56"/>
                  <a:pt x="5" y="56"/>
                  <a:pt x="5" y="56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62"/>
                  <a:pt x="9" y="62"/>
                  <a:pt x="9" y="62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4"/>
                  <a:pt x="11" y="64"/>
                  <a:pt x="11" y="64"/>
                </a:cubicBezTo>
                <a:cubicBezTo>
                  <a:pt x="14" y="70"/>
                  <a:pt x="14" y="70"/>
                  <a:pt x="14" y="70"/>
                </a:cubicBezTo>
                <a:cubicBezTo>
                  <a:pt x="17" y="74"/>
                  <a:pt x="17" y="74"/>
                  <a:pt x="17" y="74"/>
                </a:cubicBezTo>
                <a:cubicBezTo>
                  <a:pt x="24" y="85"/>
                  <a:pt x="24" y="85"/>
                  <a:pt x="24" y="85"/>
                </a:cubicBezTo>
                <a:cubicBezTo>
                  <a:pt x="24" y="83"/>
                  <a:pt x="25" y="82"/>
                  <a:pt x="25" y="82"/>
                </a:cubicBezTo>
                <a:cubicBezTo>
                  <a:pt x="22" y="69"/>
                  <a:pt x="22" y="69"/>
                  <a:pt x="22" y="69"/>
                </a:cubicBezTo>
                <a:cubicBezTo>
                  <a:pt x="52" y="50"/>
                  <a:pt x="52" y="50"/>
                  <a:pt x="52" y="50"/>
                </a:cubicBezTo>
                <a:cubicBezTo>
                  <a:pt x="59" y="69"/>
                  <a:pt x="59" y="69"/>
                  <a:pt x="59" y="69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4"/>
                  <a:pt x="52" y="74"/>
                  <a:pt x="52" y="75"/>
                </a:cubicBezTo>
                <a:cubicBezTo>
                  <a:pt x="52" y="75"/>
                  <a:pt x="53" y="76"/>
                  <a:pt x="53" y="75"/>
                </a:cubicBezTo>
                <a:cubicBezTo>
                  <a:pt x="60" y="71"/>
                  <a:pt x="60" y="71"/>
                  <a:pt x="60" y="71"/>
                </a:cubicBezTo>
                <a:cubicBezTo>
                  <a:pt x="68" y="91"/>
                  <a:pt x="68" y="91"/>
                  <a:pt x="68" y="91"/>
                </a:cubicBezTo>
                <a:cubicBezTo>
                  <a:pt x="71" y="89"/>
                  <a:pt x="71" y="89"/>
                  <a:pt x="71" y="89"/>
                </a:cubicBezTo>
                <a:cubicBezTo>
                  <a:pt x="75" y="86"/>
                  <a:pt x="73" y="79"/>
                  <a:pt x="73" y="79"/>
                </a:cubicBezTo>
                <a:cubicBezTo>
                  <a:pt x="69" y="65"/>
                  <a:pt x="69" y="65"/>
                  <a:pt x="69" y="65"/>
                </a:cubicBezTo>
                <a:cubicBezTo>
                  <a:pt x="74" y="62"/>
                  <a:pt x="74" y="62"/>
                  <a:pt x="74" y="62"/>
                </a:cubicBezTo>
                <a:cubicBezTo>
                  <a:pt x="74" y="62"/>
                  <a:pt x="74" y="61"/>
                  <a:pt x="74" y="61"/>
                </a:cubicBezTo>
                <a:cubicBezTo>
                  <a:pt x="73" y="60"/>
                  <a:pt x="73" y="60"/>
                  <a:pt x="72" y="60"/>
                </a:cubicBezTo>
                <a:cubicBezTo>
                  <a:pt x="68" y="63"/>
                  <a:pt x="68" y="63"/>
                  <a:pt x="68" y="6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70" y="38"/>
                  <a:pt x="85" y="29"/>
                </a:cubicBezTo>
                <a:cubicBezTo>
                  <a:pt x="99" y="19"/>
                  <a:pt x="97" y="10"/>
                  <a:pt x="97" y="10"/>
                </a:cubicBezTo>
                <a:close/>
              </a:path>
            </a:pathLst>
          </a:custGeom>
          <a:solidFill>
            <a:srgbClr val="F39C1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kern="0">
              <a:solidFill>
                <a:sysClr val="window" lastClr="FFFFFF"/>
              </a:solidFill>
            </a:endParaRPr>
          </a:p>
        </p:txBody>
      </p:sp>
      <p:sp>
        <p:nvSpPr>
          <p:cNvPr id="14" name="Rounded Rectangle 17"/>
          <p:cNvSpPr/>
          <p:nvPr/>
        </p:nvSpPr>
        <p:spPr>
          <a:xfrm>
            <a:off x="5599063" y="1954841"/>
            <a:ext cx="756000" cy="167507"/>
          </a:xfrm>
          <a:prstGeom prst="roundRect">
            <a:avLst>
              <a:gd name="adj" fmla="val 50000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5" name="Rounded Rectangle 17"/>
          <p:cNvSpPr/>
          <p:nvPr/>
        </p:nvSpPr>
        <p:spPr>
          <a:xfrm>
            <a:off x="6855060" y="2297023"/>
            <a:ext cx="1584000" cy="167507"/>
          </a:xfrm>
          <a:prstGeom prst="roundRect">
            <a:avLst>
              <a:gd name="adj" fmla="val 50000"/>
            </a:avLst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6" name="Rounded Rectangle 17"/>
          <p:cNvSpPr/>
          <p:nvPr/>
        </p:nvSpPr>
        <p:spPr>
          <a:xfrm>
            <a:off x="5094925" y="2676585"/>
            <a:ext cx="612000" cy="167507"/>
          </a:xfrm>
          <a:prstGeom prst="roundRect">
            <a:avLst>
              <a:gd name="adj" fmla="val 50000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7" name="Rounded Rectangle 17"/>
          <p:cNvSpPr/>
          <p:nvPr/>
        </p:nvSpPr>
        <p:spPr>
          <a:xfrm>
            <a:off x="8063342" y="2676585"/>
            <a:ext cx="288000" cy="167507"/>
          </a:xfrm>
          <a:prstGeom prst="roundRect">
            <a:avLst>
              <a:gd name="adj" fmla="val 50000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39629" y="6003504"/>
            <a:ext cx="288000" cy="167507"/>
          </a:xfrm>
          <a:prstGeom prst="roundRect">
            <a:avLst>
              <a:gd name="adj" fmla="val 50000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9" name="Rounded Rectangle 17"/>
          <p:cNvSpPr/>
          <p:nvPr/>
        </p:nvSpPr>
        <p:spPr>
          <a:xfrm>
            <a:off x="6473206" y="6003504"/>
            <a:ext cx="288000" cy="167507"/>
          </a:xfrm>
          <a:prstGeom prst="roundRect">
            <a:avLst>
              <a:gd name="adj" fmla="val 50000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20" name="Rounded Rectangle 17"/>
          <p:cNvSpPr/>
          <p:nvPr/>
        </p:nvSpPr>
        <p:spPr>
          <a:xfrm>
            <a:off x="7715410" y="6003504"/>
            <a:ext cx="288000" cy="167507"/>
          </a:xfrm>
          <a:prstGeom prst="roundRect">
            <a:avLst>
              <a:gd name="adj" fmla="val 50000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21" name="Rounded Rectangle 15"/>
          <p:cNvSpPr/>
          <p:nvPr/>
        </p:nvSpPr>
        <p:spPr>
          <a:xfrm>
            <a:off x="3480109" y="3048412"/>
            <a:ext cx="4896000" cy="176364"/>
          </a:xfrm>
          <a:prstGeom prst="roundRect">
            <a:avLst>
              <a:gd name="adj" fmla="val 50000"/>
            </a:avLst>
          </a:prstGeom>
          <a:solidFill>
            <a:srgbClr val="94B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2" name="Rounded Rectangle 17"/>
          <p:cNvSpPr/>
          <p:nvPr/>
        </p:nvSpPr>
        <p:spPr>
          <a:xfrm>
            <a:off x="3830393" y="3826261"/>
            <a:ext cx="576000" cy="167507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Rounded Rectangle 17"/>
          <p:cNvSpPr/>
          <p:nvPr/>
        </p:nvSpPr>
        <p:spPr>
          <a:xfrm>
            <a:off x="4875967" y="4194311"/>
            <a:ext cx="164035" cy="161114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4" name="Rounded Rectangle 17"/>
          <p:cNvSpPr/>
          <p:nvPr/>
        </p:nvSpPr>
        <p:spPr>
          <a:xfrm>
            <a:off x="4755099" y="4556775"/>
            <a:ext cx="3672000" cy="160811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5" name="Rounded Rectangle 17"/>
          <p:cNvSpPr/>
          <p:nvPr/>
        </p:nvSpPr>
        <p:spPr>
          <a:xfrm>
            <a:off x="7778616" y="6328201"/>
            <a:ext cx="576000" cy="167507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6" name="Rounded Rectangle 17"/>
          <p:cNvSpPr/>
          <p:nvPr/>
        </p:nvSpPr>
        <p:spPr>
          <a:xfrm>
            <a:off x="4470401" y="5659434"/>
            <a:ext cx="611957" cy="155473"/>
          </a:xfrm>
          <a:prstGeom prst="roundRect">
            <a:avLst>
              <a:gd name="adj" fmla="val 50000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4439516" y="5597054"/>
            <a:ext cx="6480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</a:rPr>
              <a:t>Account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8" name="Rounded Rectangle 17"/>
          <p:cNvSpPr/>
          <p:nvPr/>
        </p:nvSpPr>
        <p:spPr>
          <a:xfrm>
            <a:off x="6044841" y="5652310"/>
            <a:ext cx="780372" cy="155596"/>
          </a:xfrm>
          <a:prstGeom prst="roundRect">
            <a:avLst>
              <a:gd name="adj" fmla="val 50000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6111184" y="5589929"/>
            <a:ext cx="662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</a:rPr>
              <a:t>Kreation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30" name="Rounded Rectangle 17"/>
          <p:cNvSpPr/>
          <p:nvPr/>
        </p:nvSpPr>
        <p:spPr>
          <a:xfrm>
            <a:off x="6889280" y="5662020"/>
            <a:ext cx="611957" cy="155473"/>
          </a:xfrm>
          <a:prstGeom prst="roundRect">
            <a:avLst>
              <a:gd name="adj" fmla="val 50000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884273" y="5599640"/>
            <a:ext cx="6480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</a:rPr>
              <a:t>Account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32" name="Rounded Rectangle 17"/>
          <p:cNvSpPr/>
          <p:nvPr/>
        </p:nvSpPr>
        <p:spPr>
          <a:xfrm>
            <a:off x="7564596" y="5659444"/>
            <a:ext cx="780372" cy="155596"/>
          </a:xfrm>
          <a:prstGeom prst="roundRect">
            <a:avLst>
              <a:gd name="adj" fmla="val 50000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7630939" y="5589929"/>
            <a:ext cx="619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</a:rPr>
              <a:t>Technik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34" name="Rounded Rectangle 17"/>
          <p:cNvSpPr/>
          <p:nvPr/>
        </p:nvSpPr>
        <p:spPr>
          <a:xfrm>
            <a:off x="5239847" y="4893665"/>
            <a:ext cx="244470" cy="171835"/>
          </a:xfrm>
          <a:prstGeom prst="roundRect">
            <a:avLst>
              <a:gd name="adj" fmla="val 50000"/>
            </a:avLst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35" name="Rounded Rectangle 17"/>
          <p:cNvSpPr/>
          <p:nvPr/>
        </p:nvSpPr>
        <p:spPr>
          <a:xfrm>
            <a:off x="5121478" y="3826261"/>
            <a:ext cx="576000" cy="167507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6" name="Rounded Rectangle 17"/>
          <p:cNvSpPr/>
          <p:nvPr/>
        </p:nvSpPr>
        <p:spPr>
          <a:xfrm>
            <a:off x="6334927" y="3826261"/>
            <a:ext cx="576000" cy="167507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7" name="Rounded Rectangle 17"/>
          <p:cNvSpPr/>
          <p:nvPr/>
        </p:nvSpPr>
        <p:spPr>
          <a:xfrm>
            <a:off x="7628890" y="3826261"/>
            <a:ext cx="576000" cy="167507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8" name="Rounded Rectangle 17"/>
          <p:cNvSpPr/>
          <p:nvPr/>
        </p:nvSpPr>
        <p:spPr>
          <a:xfrm>
            <a:off x="6072163" y="4194311"/>
            <a:ext cx="164035" cy="161114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9" name="Rounded Rectangle 17"/>
          <p:cNvSpPr/>
          <p:nvPr/>
        </p:nvSpPr>
        <p:spPr>
          <a:xfrm>
            <a:off x="7383378" y="4194311"/>
            <a:ext cx="164035" cy="161114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0" name="Rounded Rectangle 17"/>
          <p:cNvSpPr/>
          <p:nvPr/>
        </p:nvSpPr>
        <p:spPr>
          <a:xfrm>
            <a:off x="7755885" y="4893665"/>
            <a:ext cx="244470" cy="171835"/>
          </a:xfrm>
          <a:prstGeom prst="roundRect">
            <a:avLst>
              <a:gd name="adj" fmla="val 50000"/>
            </a:avLst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41" name="Rounded Rectangle 17"/>
          <p:cNvSpPr/>
          <p:nvPr/>
        </p:nvSpPr>
        <p:spPr>
          <a:xfrm>
            <a:off x="5705455" y="3415580"/>
            <a:ext cx="432000" cy="167507"/>
          </a:xfrm>
          <a:prstGeom prst="roundRect">
            <a:avLst>
              <a:gd name="adj" fmla="val 50000"/>
            </a:avLst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42" name="Rounded Rectangle 17"/>
          <p:cNvSpPr/>
          <p:nvPr/>
        </p:nvSpPr>
        <p:spPr>
          <a:xfrm>
            <a:off x="7295172" y="5259937"/>
            <a:ext cx="288000" cy="167507"/>
          </a:xfrm>
          <a:prstGeom prst="roundRect">
            <a:avLst>
              <a:gd name="adj" fmla="val 50000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0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/>
          <p:cNvCxnSpPr/>
          <p:nvPr/>
        </p:nvCxnSpPr>
        <p:spPr>
          <a:xfrm>
            <a:off x="8437677" y="1476548"/>
            <a:ext cx="0" cy="581101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7258734" y="1479414"/>
            <a:ext cx="0" cy="581101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961896" y="1476546"/>
            <a:ext cx="0" cy="581101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751322" y="1478290"/>
            <a:ext cx="0" cy="581101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3413237" y="1479414"/>
            <a:ext cx="0" cy="5877685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r>
              <a:rPr lang="it-IT" dirty="0" err="1"/>
              <a:t>Timeline</a:t>
            </a:r>
            <a:r>
              <a:rPr lang="it-IT" dirty="0"/>
              <a:t> </a:t>
            </a:r>
            <a:r>
              <a:rPr lang="it-IT" b="1" dirty="0" err="1">
                <a:solidFill>
                  <a:schemeClr val="bg2">
                    <a:lumMod val="50000"/>
                  </a:schemeClr>
                </a:solidFill>
                <a:latin typeface="Proxima Nova Th" pitchFamily="50" charset="0"/>
              </a:rPr>
              <a:t>Phase</a:t>
            </a:r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Proxima Nova Th" pitchFamily="50" charset="0"/>
              </a:rPr>
              <a:t> 2 (</a:t>
            </a:r>
            <a:r>
              <a:rPr lang="it-IT" b="1" dirty="0" err="1">
                <a:solidFill>
                  <a:schemeClr val="bg2">
                    <a:lumMod val="50000"/>
                  </a:schemeClr>
                </a:solidFill>
                <a:latin typeface="Proxima Nova Th" pitchFamily="50" charset="0"/>
              </a:rPr>
              <a:t>Pilot</a:t>
            </a:r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Proxima Nova Th" pitchFamily="50" charset="0"/>
              </a:rPr>
              <a:t>)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2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6340"/>
              </p:ext>
            </p:extLst>
          </p:nvPr>
        </p:nvGraphicFramePr>
        <p:xfrm>
          <a:off x="868134" y="1476979"/>
          <a:ext cx="7577127" cy="513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674"/>
                <a:gridCol w="1354347"/>
                <a:gridCol w="1216324"/>
                <a:gridCol w="1293963"/>
                <a:gridCol w="1181819"/>
              </a:tblGrid>
              <a:tr h="36172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Phase 2: Pilot</a:t>
                      </a:r>
                      <a:endParaRPr lang="en-US" sz="120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Jun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Jul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Aug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Sept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6172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Onboarding-Kit </a:t>
                      </a:r>
                      <a:r>
                        <a:rPr lang="en-US" sz="1200" dirty="0" err="1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für</a:t>
                      </a:r>
                      <a:r>
                        <a:rPr lang="en-US" sz="1200" dirty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Newbies</a:t>
                      </a:r>
                      <a:endParaRPr lang="en-US" sz="1200" dirty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r>
                        <a:rPr lang="en-US" sz="1200" baseline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Angebotswesen</a:t>
                      </a:r>
                      <a:endParaRPr lang="en-US" sz="1200" dirty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Training: Agile Basics</a:t>
                      </a:r>
                      <a:endParaRPr lang="en-US" sz="1200" dirty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664">
                <a:tc>
                  <a:txBody>
                    <a:bodyPr/>
                    <a:lstStyle/>
                    <a:p>
                      <a:r>
                        <a:rPr lang="en-US" sz="1200" err="1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Erarbeitung</a:t>
                      </a:r>
                      <a:r>
                        <a:rPr lang="en-US" sz="120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Standard-Prozesse </a:t>
                      </a:r>
                      <a:r>
                        <a:rPr lang="en-US" sz="1200" dirty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TSR</a:t>
                      </a:r>
                      <a:endParaRPr lang="en-US" sz="1200" dirty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6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Finetuning</a:t>
                      </a:r>
                      <a:r>
                        <a:rPr lang="en-US" sz="1200" baseline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Interface Jira/Confl.</a:t>
                      </a:r>
                      <a:endParaRPr lang="en-US" sz="1200" smtClean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6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Projektplanung</a:t>
                      </a:r>
                      <a:r>
                        <a:rPr lang="en-US" sz="1200" baseline="0" dirty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Pilot-</a:t>
                      </a:r>
                      <a:r>
                        <a:rPr lang="en-US" sz="1200" baseline="0" dirty="0" err="1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Projekte</a:t>
                      </a:r>
                      <a:endParaRPr lang="en-US" sz="1200" dirty="0" smtClean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Kickoff Pilot-</a:t>
                      </a:r>
                      <a:r>
                        <a:rPr lang="en-US" sz="1200" dirty="0" err="1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Projekte</a:t>
                      </a:r>
                      <a:endParaRPr lang="en-US" sz="1200" dirty="0" smtClean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Durchführung Pilot-Projekte</a:t>
                      </a:r>
                      <a:endParaRPr lang="en-US" sz="1200" i="1" dirty="0" smtClean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Materialanschaffung</a:t>
                      </a:r>
                      <a:endParaRPr lang="en-US" sz="1200" dirty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Training:</a:t>
                      </a:r>
                      <a:r>
                        <a:rPr lang="en-US" sz="1200" baseline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Scrum-Master</a:t>
                      </a:r>
                      <a:endParaRPr lang="en-US" sz="1200" smtClean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Spezifische</a:t>
                      </a:r>
                      <a:r>
                        <a:rPr lang="en-US" sz="1200" dirty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Vertiefungsschulungen</a:t>
                      </a:r>
                      <a:endParaRPr lang="en-US" sz="1200" dirty="0" smtClean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TS_Agile</a:t>
                      </a:r>
                      <a:r>
                        <a:rPr lang="en-US" sz="1200" dirty="0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/ </a:t>
                      </a:r>
                      <a:r>
                        <a:rPr lang="en-US" sz="1200" dirty="0" err="1" smtClean="0">
                          <a:solidFill>
                            <a:srgbClr val="78786C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Scrumtisch</a:t>
                      </a:r>
                      <a:endParaRPr lang="en-US" sz="1200" dirty="0" smtClean="0">
                        <a:solidFill>
                          <a:srgbClr val="78786C"/>
                        </a:solidFill>
                        <a:latin typeface="Proxima Nova Rg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Agile@TSR</a:t>
                      </a: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200" smtClean="0">
                          <a:solidFill>
                            <a:schemeClr val="bg1"/>
                          </a:solidFill>
                          <a:latin typeface="Proxima Nova Rg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Retrospektive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Freeform 94"/>
          <p:cNvSpPr>
            <a:spLocks/>
          </p:cNvSpPr>
          <p:nvPr/>
        </p:nvSpPr>
        <p:spPr bwMode="auto">
          <a:xfrm>
            <a:off x="2259195" y="1339544"/>
            <a:ext cx="493303" cy="453419"/>
          </a:xfrm>
          <a:custGeom>
            <a:avLst/>
            <a:gdLst>
              <a:gd name="T0" fmla="*/ 97 w 99"/>
              <a:gd name="T1" fmla="*/ 10 h 91"/>
              <a:gd name="T2" fmla="*/ 75 w 99"/>
              <a:gd name="T3" fmla="*/ 14 h 91"/>
              <a:gd name="T4" fmla="*/ 53 w 99"/>
              <a:gd name="T5" fmla="*/ 29 h 91"/>
              <a:gd name="T6" fmla="*/ 37 w 99"/>
              <a:gd name="T7" fmla="*/ 15 h 91"/>
              <a:gd name="T8" fmla="*/ 41 w 99"/>
              <a:gd name="T9" fmla="*/ 12 h 91"/>
              <a:gd name="T10" fmla="*/ 41 w 99"/>
              <a:gd name="T11" fmla="*/ 11 h 91"/>
              <a:gd name="T12" fmla="*/ 40 w 99"/>
              <a:gd name="T13" fmla="*/ 10 h 91"/>
              <a:gd name="T14" fmla="*/ 35 w 99"/>
              <a:gd name="T15" fmla="*/ 14 h 91"/>
              <a:gd name="T16" fmla="*/ 25 w 99"/>
              <a:gd name="T17" fmla="*/ 5 h 91"/>
              <a:gd name="T18" fmla="*/ 15 w 99"/>
              <a:gd name="T19" fmla="*/ 3 h 91"/>
              <a:gd name="T20" fmla="*/ 11 w 99"/>
              <a:gd name="T21" fmla="*/ 5 h 91"/>
              <a:gd name="T22" fmla="*/ 26 w 99"/>
              <a:gd name="T23" fmla="*/ 19 h 91"/>
              <a:gd name="T24" fmla="*/ 19 w 99"/>
              <a:gd name="T25" fmla="*/ 24 h 91"/>
              <a:gd name="T26" fmla="*/ 20 w 99"/>
              <a:gd name="T27" fmla="*/ 25 h 91"/>
              <a:gd name="T28" fmla="*/ 21 w 99"/>
              <a:gd name="T29" fmla="*/ 26 h 91"/>
              <a:gd name="T30" fmla="*/ 28 w 99"/>
              <a:gd name="T31" fmla="*/ 21 h 91"/>
              <a:gd name="T32" fmla="*/ 42 w 99"/>
              <a:gd name="T33" fmla="*/ 36 h 91"/>
              <a:gd name="T34" fmla="*/ 13 w 99"/>
              <a:gd name="T35" fmla="*/ 55 h 91"/>
              <a:gd name="T36" fmla="*/ 2 w 99"/>
              <a:gd name="T37" fmla="*/ 48 h 91"/>
              <a:gd name="T38" fmla="*/ 0 w 99"/>
              <a:gd name="T39" fmla="*/ 48 h 91"/>
              <a:gd name="T40" fmla="*/ 5 w 99"/>
              <a:gd name="T41" fmla="*/ 56 h 91"/>
              <a:gd name="T42" fmla="*/ 8 w 99"/>
              <a:gd name="T43" fmla="*/ 60 h 91"/>
              <a:gd name="T44" fmla="*/ 8 w 99"/>
              <a:gd name="T45" fmla="*/ 60 h 91"/>
              <a:gd name="T46" fmla="*/ 9 w 99"/>
              <a:gd name="T47" fmla="*/ 62 h 91"/>
              <a:gd name="T48" fmla="*/ 11 w 99"/>
              <a:gd name="T49" fmla="*/ 64 h 91"/>
              <a:gd name="T50" fmla="*/ 11 w 99"/>
              <a:gd name="T51" fmla="*/ 64 h 91"/>
              <a:gd name="T52" fmla="*/ 14 w 99"/>
              <a:gd name="T53" fmla="*/ 70 h 91"/>
              <a:gd name="T54" fmla="*/ 17 w 99"/>
              <a:gd name="T55" fmla="*/ 74 h 91"/>
              <a:gd name="T56" fmla="*/ 24 w 99"/>
              <a:gd name="T57" fmla="*/ 85 h 91"/>
              <a:gd name="T58" fmla="*/ 25 w 99"/>
              <a:gd name="T59" fmla="*/ 82 h 91"/>
              <a:gd name="T60" fmla="*/ 22 w 99"/>
              <a:gd name="T61" fmla="*/ 69 h 91"/>
              <a:gd name="T62" fmla="*/ 52 w 99"/>
              <a:gd name="T63" fmla="*/ 50 h 91"/>
              <a:gd name="T64" fmla="*/ 59 w 99"/>
              <a:gd name="T65" fmla="*/ 69 h 91"/>
              <a:gd name="T66" fmla="*/ 52 w 99"/>
              <a:gd name="T67" fmla="*/ 73 h 91"/>
              <a:gd name="T68" fmla="*/ 52 w 99"/>
              <a:gd name="T69" fmla="*/ 75 h 91"/>
              <a:gd name="T70" fmla="*/ 53 w 99"/>
              <a:gd name="T71" fmla="*/ 75 h 91"/>
              <a:gd name="T72" fmla="*/ 60 w 99"/>
              <a:gd name="T73" fmla="*/ 71 h 91"/>
              <a:gd name="T74" fmla="*/ 68 w 99"/>
              <a:gd name="T75" fmla="*/ 91 h 91"/>
              <a:gd name="T76" fmla="*/ 71 w 99"/>
              <a:gd name="T77" fmla="*/ 89 h 91"/>
              <a:gd name="T78" fmla="*/ 73 w 99"/>
              <a:gd name="T79" fmla="*/ 79 h 91"/>
              <a:gd name="T80" fmla="*/ 69 w 99"/>
              <a:gd name="T81" fmla="*/ 65 h 91"/>
              <a:gd name="T82" fmla="*/ 74 w 99"/>
              <a:gd name="T83" fmla="*/ 62 h 91"/>
              <a:gd name="T84" fmla="*/ 74 w 99"/>
              <a:gd name="T85" fmla="*/ 61 h 91"/>
              <a:gd name="T86" fmla="*/ 72 w 99"/>
              <a:gd name="T87" fmla="*/ 60 h 91"/>
              <a:gd name="T88" fmla="*/ 68 w 99"/>
              <a:gd name="T89" fmla="*/ 63 h 91"/>
              <a:gd name="T90" fmla="*/ 63 w 99"/>
              <a:gd name="T91" fmla="*/ 43 h 91"/>
              <a:gd name="T92" fmla="*/ 85 w 99"/>
              <a:gd name="T93" fmla="*/ 29 h 91"/>
              <a:gd name="T94" fmla="*/ 97 w 99"/>
              <a:gd name="T95" fmla="*/ 1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9" h="91">
                <a:moveTo>
                  <a:pt x="97" y="10"/>
                </a:moveTo>
                <a:cubicBezTo>
                  <a:pt x="97" y="10"/>
                  <a:pt x="90" y="5"/>
                  <a:pt x="75" y="14"/>
                </a:cubicBezTo>
                <a:cubicBezTo>
                  <a:pt x="61" y="24"/>
                  <a:pt x="53" y="29"/>
                  <a:pt x="53" y="29"/>
                </a:cubicBezTo>
                <a:cubicBezTo>
                  <a:pt x="37" y="15"/>
                  <a:pt x="37" y="15"/>
                  <a:pt x="37" y="15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1"/>
                </a:cubicBezTo>
                <a:cubicBezTo>
                  <a:pt x="41" y="10"/>
                  <a:pt x="40" y="10"/>
                  <a:pt x="40" y="10"/>
                </a:cubicBezTo>
                <a:cubicBezTo>
                  <a:pt x="35" y="14"/>
                  <a:pt x="35" y="14"/>
                  <a:pt x="35" y="14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19" y="0"/>
                  <a:pt x="15" y="3"/>
                </a:cubicBezTo>
                <a:cubicBezTo>
                  <a:pt x="11" y="5"/>
                  <a:pt x="11" y="5"/>
                  <a:pt x="11" y="5"/>
                </a:cubicBezTo>
                <a:cubicBezTo>
                  <a:pt x="26" y="19"/>
                  <a:pt x="26" y="19"/>
                  <a:pt x="26" y="19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20" y="25"/>
                </a:cubicBezTo>
                <a:cubicBezTo>
                  <a:pt x="20" y="26"/>
                  <a:pt x="20" y="26"/>
                  <a:pt x="21" y="26"/>
                </a:cubicBezTo>
                <a:cubicBezTo>
                  <a:pt x="28" y="21"/>
                  <a:pt x="28" y="21"/>
                  <a:pt x="28" y="21"/>
                </a:cubicBezTo>
                <a:cubicBezTo>
                  <a:pt x="42" y="36"/>
                  <a:pt x="42" y="36"/>
                  <a:pt x="42" y="36"/>
                </a:cubicBezTo>
                <a:cubicBezTo>
                  <a:pt x="13" y="55"/>
                  <a:pt x="13" y="55"/>
                  <a:pt x="13" y="55"/>
                </a:cubicBezTo>
                <a:cubicBezTo>
                  <a:pt x="2" y="48"/>
                  <a:pt x="2" y="48"/>
                  <a:pt x="2" y="48"/>
                </a:cubicBezTo>
                <a:cubicBezTo>
                  <a:pt x="2" y="48"/>
                  <a:pt x="1" y="48"/>
                  <a:pt x="0" y="48"/>
                </a:cubicBezTo>
                <a:cubicBezTo>
                  <a:pt x="5" y="56"/>
                  <a:pt x="5" y="56"/>
                  <a:pt x="5" y="56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62"/>
                  <a:pt x="9" y="62"/>
                  <a:pt x="9" y="62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4"/>
                  <a:pt x="11" y="64"/>
                  <a:pt x="11" y="64"/>
                </a:cubicBezTo>
                <a:cubicBezTo>
                  <a:pt x="14" y="70"/>
                  <a:pt x="14" y="70"/>
                  <a:pt x="14" y="70"/>
                </a:cubicBezTo>
                <a:cubicBezTo>
                  <a:pt x="17" y="74"/>
                  <a:pt x="17" y="74"/>
                  <a:pt x="17" y="74"/>
                </a:cubicBezTo>
                <a:cubicBezTo>
                  <a:pt x="24" y="85"/>
                  <a:pt x="24" y="85"/>
                  <a:pt x="24" y="85"/>
                </a:cubicBezTo>
                <a:cubicBezTo>
                  <a:pt x="24" y="83"/>
                  <a:pt x="25" y="82"/>
                  <a:pt x="25" y="82"/>
                </a:cubicBezTo>
                <a:cubicBezTo>
                  <a:pt x="22" y="69"/>
                  <a:pt x="22" y="69"/>
                  <a:pt x="22" y="69"/>
                </a:cubicBezTo>
                <a:cubicBezTo>
                  <a:pt x="52" y="50"/>
                  <a:pt x="52" y="50"/>
                  <a:pt x="52" y="50"/>
                </a:cubicBezTo>
                <a:cubicBezTo>
                  <a:pt x="59" y="69"/>
                  <a:pt x="59" y="69"/>
                  <a:pt x="59" y="69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4"/>
                  <a:pt x="52" y="74"/>
                  <a:pt x="52" y="75"/>
                </a:cubicBezTo>
                <a:cubicBezTo>
                  <a:pt x="52" y="75"/>
                  <a:pt x="53" y="76"/>
                  <a:pt x="53" y="75"/>
                </a:cubicBezTo>
                <a:cubicBezTo>
                  <a:pt x="60" y="71"/>
                  <a:pt x="60" y="71"/>
                  <a:pt x="60" y="71"/>
                </a:cubicBezTo>
                <a:cubicBezTo>
                  <a:pt x="68" y="91"/>
                  <a:pt x="68" y="91"/>
                  <a:pt x="68" y="91"/>
                </a:cubicBezTo>
                <a:cubicBezTo>
                  <a:pt x="71" y="89"/>
                  <a:pt x="71" y="89"/>
                  <a:pt x="71" y="89"/>
                </a:cubicBezTo>
                <a:cubicBezTo>
                  <a:pt x="75" y="86"/>
                  <a:pt x="73" y="79"/>
                  <a:pt x="73" y="79"/>
                </a:cubicBezTo>
                <a:cubicBezTo>
                  <a:pt x="69" y="65"/>
                  <a:pt x="69" y="65"/>
                  <a:pt x="69" y="65"/>
                </a:cubicBezTo>
                <a:cubicBezTo>
                  <a:pt x="74" y="62"/>
                  <a:pt x="74" y="62"/>
                  <a:pt x="74" y="62"/>
                </a:cubicBezTo>
                <a:cubicBezTo>
                  <a:pt x="74" y="62"/>
                  <a:pt x="74" y="61"/>
                  <a:pt x="74" y="61"/>
                </a:cubicBezTo>
                <a:cubicBezTo>
                  <a:pt x="73" y="60"/>
                  <a:pt x="73" y="60"/>
                  <a:pt x="72" y="60"/>
                </a:cubicBezTo>
                <a:cubicBezTo>
                  <a:pt x="68" y="63"/>
                  <a:pt x="68" y="63"/>
                  <a:pt x="68" y="6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70" y="38"/>
                  <a:pt x="85" y="29"/>
                </a:cubicBezTo>
                <a:cubicBezTo>
                  <a:pt x="99" y="19"/>
                  <a:pt x="97" y="10"/>
                  <a:pt x="97" y="1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kern="0">
              <a:solidFill>
                <a:sysClr val="window" lastClr="FFFFFF"/>
              </a:solidFill>
            </a:endParaRPr>
          </a:p>
        </p:txBody>
      </p:sp>
      <p:sp>
        <p:nvSpPr>
          <p:cNvPr id="14" name="Rounded Rectangle 17"/>
          <p:cNvSpPr/>
          <p:nvPr/>
        </p:nvSpPr>
        <p:spPr>
          <a:xfrm>
            <a:off x="5599063" y="1954841"/>
            <a:ext cx="756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5" name="Rounded Rectangle 17"/>
          <p:cNvSpPr/>
          <p:nvPr/>
        </p:nvSpPr>
        <p:spPr>
          <a:xfrm>
            <a:off x="6855060" y="2297023"/>
            <a:ext cx="1584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6" name="Rounded Rectangle 17"/>
          <p:cNvSpPr/>
          <p:nvPr/>
        </p:nvSpPr>
        <p:spPr>
          <a:xfrm>
            <a:off x="5094925" y="2676585"/>
            <a:ext cx="612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7" name="Rounded Rectangle 17"/>
          <p:cNvSpPr/>
          <p:nvPr/>
        </p:nvSpPr>
        <p:spPr>
          <a:xfrm>
            <a:off x="8063342" y="2676585"/>
            <a:ext cx="288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39629" y="6003504"/>
            <a:ext cx="288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9" name="Rounded Rectangle 17"/>
          <p:cNvSpPr/>
          <p:nvPr/>
        </p:nvSpPr>
        <p:spPr>
          <a:xfrm>
            <a:off x="6473206" y="6003504"/>
            <a:ext cx="288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20" name="Rounded Rectangle 17"/>
          <p:cNvSpPr/>
          <p:nvPr/>
        </p:nvSpPr>
        <p:spPr>
          <a:xfrm>
            <a:off x="7715410" y="6003504"/>
            <a:ext cx="288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21" name="Rounded Rectangle 15"/>
          <p:cNvSpPr/>
          <p:nvPr/>
        </p:nvSpPr>
        <p:spPr>
          <a:xfrm>
            <a:off x="3480109" y="3048412"/>
            <a:ext cx="4896000" cy="1763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2" name="Rounded Rectangle 17"/>
          <p:cNvSpPr/>
          <p:nvPr/>
        </p:nvSpPr>
        <p:spPr>
          <a:xfrm>
            <a:off x="3830393" y="3826261"/>
            <a:ext cx="576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3" name="Rounded Rectangle 17"/>
          <p:cNvSpPr/>
          <p:nvPr/>
        </p:nvSpPr>
        <p:spPr>
          <a:xfrm>
            <a:off x="4875967" y="4194311"/>
            <a:ext cx="164035" cy="16111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4" name="Rounded Rectangle 17"/>
          <p:cNvSpPr/>
          <p:nvPr/>
        </p:nvSpPr>
        <p:spPr>
          <a:xfrm>
            <a:off x="4755099" y="4556775"/>
            <a:ext cx="3672000" cy="16081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5" name="Rounded Rectangle 17"/>
          <p:cNvSpPr/>
          <p:nvPr/>
        </p:nvSpPr>
        <p:spPr>
          <a:xfrm>
            <a:off x="7778616" y="6328201"/>
            <a:ext cx="576000" cy="167507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6" name="Rounded Rectangle 17"/>
          <p:cNvSpPr/>
          <p:nvPr/>
        </p:nvSpPr>
        <p:spPr>
          <a:xfrm>
            <a:off x="4470401" y="5659434"/>
            <a:ext cx="611957" cy="1554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28" name="Rounded Rectangle 17"/>
          <p:cNvSpPr/>
          <p:nvPr/>
        </p:nvSpPr>
        <p:spPr>
          <a:xfrm>
            <a:off x="6044841" y="5652310"/>
            <a:ext cx="780372" cy="1555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30" name="Rounded Rectangle 17"/>
          <p:cNvSpPr/>
          <p:nvPr/>
        </p:nvSpPr>
        <p:spPr>
          <a:xfrm>
            <a:off x="6889280" y="5662020"/>
            <a:ext cx="611957" cy="1554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32" name="Rounded Rectangle 17"/>
          <p:cNvSpPr/>
          <p:nvPr/>
        </p:nvSpPr>
        <p:spPr>
          <a:xfrm>
            <a:off x="7564596" y="5659444"/>
            <a:ext cx="780372" cy="1555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34" name="Rounded Rectangle 17"/>
          <p:cNvSpPr/>
          <p:nvPr/>
        </p:nvSpPr>
        <p:spPr>
          <a:xfrm>
            <a:off x="5239847" y="4893665"/>
            <a:ext cx="244470" cy="17183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35" name="Rounded Rectangle 17"/>
          <p:cNvSpPr/>
          <p:nvPr/>
        </p:nvSpPr>
        <p:spPr>
          <a:xfrm>
            <a:off x="5121478" y="3826261"/>
            <a:ext cx="576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6" name="Rounded Rectangle 17"/>
          <p:cNvSpPr/>
          <p:nvPr/>
        </p:nvSpPr>
        <p:spPr>
          <a:xfrm>
            <a:off x="6334927" y="3826261"/>
            <a:ext cx="576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7" name="Rounded Rectangle 17"/>
          <p:cNvSpPr/>
          <p:nvPr/>
        </p:nvSpPr>
        <p:spPr>
          <a:xfrm>
            <a:off x="7628890" y="3826261"/>
            <a:ext cx="576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8" name="Rounded Rectangle 17"/>
          <p:cNvSpPr/>
          <p:nvPr/>
        </p:nvSpPr>
        <p:spPr>
          <a:xfrm>
            <a:off x="6072163" y="4194311"/>
            <a:ext cx="164035" cy="16111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9" name="Rounded Rectangle 17"/>
          <p:cNvSpPr/>
          <p:nvPr/>
        </p:nvSpPr>
        <p:spPr>
          <a:xfrm>
            <a:off x="7383378" y="4194311"/>
            <a:ext cx="164035" cy="16111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0" name="Rounded Rectangle 17"/>
          <p:cNvSpPr/>
          <p:nvPr/>
        </p:nvSpPr>
        <p:spPr>
          <a:xfrm>
            <a:off x="7755885" y="4893665"/>
            <a:ext cx="244470" cy="17183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41" name="Rounded Rectangle 17"/>
          <p:cNvSpPr/>
          <p:nvPr/>
        </p:nvSpPr>
        <p:spPr>
          <a:xfrm>
            <a:off x="5705455" y="3415580"/>
            <a:ext cx="432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42" name="Rounded Rectangle 17"/>
          <p:cNvSpPr/>
          <p:nvPr/>
        </p:nvSpPr>
        <p:spPr>
          <a:xfrm>
            <a:off x="7295172" y="5259937"/>
            <a:ext cx="288000" cy="16750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31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TSR </a:t>
            </a:r>
            <a:r>
              <a:rPr lang="de-DE" sz="4800" dirty="0"/>
              <a:t>vs. </a:t>
            </a:r>
            <a:r>
              <a:rPr lang="de-DE" sz="4800" dirty="0" smtClean="0"/>
              <a:t>Klassik: </a:t>
            </a:r>
            <a:r>
              <a:rPr lang="de-DE" sz="4800" dirty="0"/>
              <a:t>die Unterschiede</a:t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50115" y="400506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Projektlandschaft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(LFB, Hauptprojekt, etc...)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Laufzeit / Vielfalt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(Projektlänge, Culture </a:t>
            </a:r>
            <a:r>
              <a:rPr lang="de-DE" sz="2000" dirty="0" err="1" smtClean="0">
                <a:solidFill>
                  <a:schemeClr val="accent1"/>
                </a:solidFill>
              </a:rPr>
              <a:t>of</a:t>
            </a:r>
            <a:r>
              <a:rPr lang="de-DE" sz="2000" dirty="0" smtClean="0">
                <a:solidFill>
                  <a:schemeClr val="accent1"/>
                </a:solidFill>
              </a:rPr>
              <a:t> Change)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Projektdemographie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(Kreativ vs. reine Entwicklung)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Issue</a:t>
            </a:r>
            <a:r>
              <a:rPr lang="de-DE" sz="2700" dirty="0" smtClean="0">
                <a:solidFill>
                  <a:schemeClr val="accent1"/>
                </a:solidFill>
              </a:rPr>
              <a:t>-Tracking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000" dirty="0" smtClean="0">
                <a:solidFill>
                  <a:schemeClr val="accent1"/>
                </a:solidFill>
              </a:rPr>
              <a:t>(Backlog-Müsli, Priorisierung, Filter)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84548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TSR </a:t>
            </a:r>
            <a:r>
              <a:rPr lang="de-DE" sz="4800" dirty="0"/>
              <a:t>vs. </a:t>
            </a:r>
            <a:r>
              <a:rPr lang="de-DE" sz="4800" dirty="0" smtClean="0"/>
              <a:t>Klassik: </a:t>
            </a:r>
            <a:r>
              <a:rPr lang="de-DE" sz="4800" dirty="0"/>
              <a:t>die </a:t>
            </a:r>
            <a:r>
              <a:rPr lang="de-DE" sz="4800" dirty="0" smtClean="0"/>
              <a:t>Analyse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50115" y="-67545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700" dirty="0">
                <a:solidFill>
                  <a:schemeClr val="accent1"/>
                </a:solidFill>
              </a:rPr>
              <a:t>Vier Fachgewerke vs. 1-</a:t>
            </a:r>
            <a:r>
              <a:rPr lang="de-DE" sz="2700" dirty="0" smtClean="0">
                <a:solidFill>
                  <a:schemeClr val="accent1"/>
                </a:solidFill>
              </a:rPr>
              <a:t>2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Abhängigkeit von Zuarbeit ist ausschlaggebend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agiler Wasserfall-Horror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Koordinationsmangel wird im Sprintzyklus verschärft</a:t>
            </a:r>
          </a:p>
        </p:txBody>
      </p:sp>
    </p:spTree>
    <p:extLst>
      <p:ext uri="{BB962C8B-B14F-4D97-AF65-F5344CB8AC3E}">
        <p14:creationId xmlns:p14="http://schemas.microsoft.com/office/powerpoint/2010/main" val="220277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TSR </a:t>
            </a:r>
            <a:r>
              <a:rPr lang="de-DE" sz="4800" dirty="0"/>
              <a:t>vs. </a:t>
            </a:r>
            <a:r>
              <a:rPr lang="de-DE" sz="4800" dirty="0" smtClean="0"/>
              <a:t>Klassik: </a:t>
            </a:r>
            <a:r>
              <a:rPr lang="de-DE" sz="4800" dirty="0"/>
              <a:t>die </a:t>
            </a:r>
            <a:r>
              <a:rPr lang="de-DE" sz="4800" dirty="0" smtClean="0"/>
              <a:t>Analyse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50115" y="292494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700" dirty="0" smtClean="0">
                <a:solidFill>
                  <a:schemeClr val="accent1"/>
                </a:solidFill>
              </a:rPr>
              <a:t>Zerrung der </a:t>
            </a:r>
            <a:r>
              <a:rPr lang="de-DE" sz="2700" dirty="0" err="1" smtClean="0">
                <a:solidFill>
                  <a:schemeClr val="accent1"/>
                </a:solidFill>
              </a:rPr>
              <a:t>Velocity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Sprint 1: </a:t>
            </a:r>
            <a:r>
              <a:rPr lang="de-DE" sz="2700" dirty="0" err="1" smtClean="0">
                <a:solidFill>
                  <a:schemeClr val="accent1"/>
                </a:solidFill>
              </a:rPr>
              <a:t>Ramp-Up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Sprint 2: Koordinations- und Kommunikationsbremse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Sprint </a:t>
            </a:r>
            <a:r>
              <a:rPr lang="de-DE" sz="2700" dirty="0" err="1" smtClean="0">
                <a:solidFill>
                  <a:schemeClr val="accent1"/>
                </a:solidFill>
              </a:rPr>
              <a:t>n</a:t>
            </a:r>
            <a:r>
              <a:rPr lang="de-DE" sz="2700" dirty="0" smtClean="0">
                <a:solidFill>
                  <a:schemeClr val="accent1"/>
                </a:solidFill>
              </a:rPr>
              <a:t>: Mitwirkung-des-Kunden-Bremse 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cxnSp>
        <p:nvCxnSpPr>
          <p:cNvPr id="6" name="Gekrümmte Verbindung 5"/>
          <p:cNvCxnSpPr/>
          <p:nvPr/>
        </p:nvCxnSpPr>
        <p:spPr>
          <a:xfrm>
            <a:off x="467544" y="4077072"/>
            <a:ext cx="8064895" cy="1512168"/>
          </a:xfrm>
          <a:prstGeom prst="curvedConnector3">
            <a:avLst>
              <a:gd name="adj1" fmla="val 35828"/>
            </a:avLst>
          </a:prstGeom>
          <a:ln w="12700">
            <a:solidFill>
              <a:schemeClr val="bg1">
                <a:lumMod val="7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gende mit Linie 1 (Rahmen und Markierungsleiste) 11"/>
          <p:cNvSpPr/>
          <p:nvPr/>
        </p:nvSpPr>
        <p:spPr bwMode="auto">
          <a:xfrm>
            <a:off x="1691680" y="5085184"/>
            <a:ext cx="2736304" cy="864096"/>
          </a:xfrm>
          <a:prstGeom prst="accentBorderCallout1">
            <a:avLst>
              <a:gd name="adj1" fmla="val 18750"/>
              <a:gd name="adj2" fmla="val -8333"/>
              <a:gd name="adj3" fmla="val -114494"/>
              <a:gd name="adj4" fmla="val -2511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r>
              <a:rPr lang="de-DE" sz="2000" dirty="0" smtClean="0"/>
              <a:t>Wir legen unser Werkzeug zurecht</a:t>
            </a:r>
          </a:p>
        </p:txBody>
      </p:sp>
      <p:sp>
        <p:nvSpPr>
          <p:cNvPr id="13" name="Legende mit Linie 1 (Rahmen und Markierungsleiste) 12"/>
          <p:cNvSpPr/>
          <p:nvPr/>
        </p:nvSpPr>
        <p:spPr bwMode="auto">
          <a:xfrm>
            <a:off x="4634668" y="3688184"/>
            <a:ext cx="3096344" cy="864096"/>
          </a:xfrm>
          <a:prstGeom prst="accentBorderCallout1">
            <a:avLst>
              <a:gd name="adj1" fmla="val 18750"/>
              <a:gd name="adj2" fmla="val -8333"/>
              <a:gd name="adj3" fmla="val 105968"/>
              <a:gd name="adj4" fmla="val -46991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r>
              <a:rPr lang="de-DE" sz="2000" dirty="0" smtClean="0"/>
              <a:t>Oh! Wir müssen miteinander reden!</a:t>
            </a:r>
          </a:p>
        </p:txBody>
      </p:sp>
      <p:sp>
        <p:nvSpPr>
          <p:cNvPr id="14" name="Legende mit Linie 1 (Rahmen und Markierungsleiste) 13"/>
          <p:cNvSpPr/>
          <p:nvPr/>
        </p:nvSpPr>
        <p:spPr bwMode="auto">
          <a:xfrm>
            <a:off x="5449994" y="5805264"/>
            <a:ext cx="3096344" cy="864096"/>
          </a:xfrm>
          <a:prstGeom prst="accentBorderCallout1">
            <a:avLst>
              <a:gd name="adj1" fmla="val 102036"/>
              <a:gd name="adj2" fmla="val -5143"/>
              <a:gd name="adj3" fmla="val -54070"/>
              <a:gd name="adj4" fmla="val -1736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 wrap="square" lIns="180000" tIns="108000" rIns="180000" bIns="108000" rtlCol="0" anchor="t" anchorCtr="0">
            <a:prstTxWarp prst="textNoShape">
              <a:avLst/>
            </a:prstTxWarp>
          </a:bodyPr>
          <a:lstStyle/>
          <a:p>
            <a:pPr algn="ctr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r>
              <a:rPr lang="de-DE" sz="2000" dirty="0" smtClean="0"/>
              <a:t>Ohne Abnahme, kein Vorwärtskommen</a:t>
            </a:r>
          </a:p>
        </p:txBody>
      </p:sp>
    </p:spTree>
    <p:extLst>
      <p:ext uri="{BB962C8B-B14F-4D97-AF65-F5344CB8AC3E}">
        <p14:creationId xmlns:p14="http://schemas.microsoft.com/office/powerpoint/2010/main" val="150703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sz="4800" dirty="0" smtClean="0"/>
              <a:t>TSR </a:t>
            </a:r>
            <a:r>
              <a:rPr lang="de-DE" sz="4800" dirty="0"/>
              <a:t>vs. </a:t>
            </a:r>
            <a:r>
              <a:rPr lang="de-DE" sz="4800" dirty="0" smtClean="0"/>
              <a:t>Klassik: </a:t>
            </a:r>
            <a:r>
              <a:rPr lang="de-DE" sz="4800" dirty="0"/>
              <a:t>die </a:t>
            </a:r>
            <a:r>
              <a:rPr lang="de-DE" sz="4800" dirty="0" smtClean="0"/>
              <a:t>Maßnahmen</a:t>
            </a:r>
            <a:r>
              <a:rPr lang="de-DE" sz="4800" dirty="0"/>
              <a:t/>
            </a:r>
            <a:br>
              <a:rPr lang="de-DE" sz="4800" dirty="0"/>
            </a:b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50115" y="296822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700" dirty="0" smtClean="0">
                <a:solidFill>
                  <a:schemeClr val="accent1"/>
                </a:solidFill>
              </a:rPr>
              <a:t>Integration der Kreation in Agile / </a:t>
            </a:r>
            <a:r>
              <a:rPr lang="de-DE" sz="2700" dirty="0" err="1" smtClean="0">
                <a:solidFill>
                  <a:schemeClr val="accent1"/>
                </a:solidFill>
              </a:rPr>
              <a:t>Scrum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Big </a:t>
            </a:r>
            <a:r>
              <a:rPr lang="de-DE" sz="2700" dirty="0" err="1" smtClean="0">
                <a:solidFill>
                  <a:schemeClr val="accent1"/>
                </a:solidFill>
              </a:rPr>
              <a:t>Upfront</a:t>
            </a:r>
            <a:r>
              <a:rPr lang="de-DE" sz="2700" dirty="0" smtClean="0">
                <a:solidFill>
                  <a:schemeClr val="accent1"/>
                </a:solidFill>
              </a:rPr>
              <a:t> Design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Just in Time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Design Spikes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Sprint Pairs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pic>
        <p:nvPicPr>
          <p:cNvPr id="8" name="Bild 7" descr="Albert_Einstein_Portrait_4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9"/>
          <a:stretch/>
        </p:blipFill>
        <p:spPr>
          <a:xfrm>
            <a:off x="4572000" y="4955480"/>
            <a:ext cx="493198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_MASTER">
  <a:themeElements>
    <a:clrScheme name="triplesense | DC PPT">
      <a:dk1>
        <a:srgbClr val="3D3D3D"/>
      </a:dk1>
      <a:lt1>
        <a:sysClr val="window" lastClr="FFFFFF"/>
      </a:lt1>
      <a:dk2>
        <a:srgbClr val="63666B"/>
      </a:dk2>
      <a:lt2>
        <a:srgbClr val="E5E5E2"/>
      </a:lt2>
      <a:accent1>
        <a:srgbClr val="46627B"/>
      </a:accent1>
      <a:accent2>
        <a:srgbClr val="8B005B"/>
      </a:accent2>
      <a:accent3>
        <a:srgbClr val="81AF1F"/>
      </a:accent3>
      <a:accent4>
        <a:srgbClr val="F9412B"/>
      </a:accent4>
      <a:accent5>
        <a:srgbClr val="00CFFF"/>
      </a:accent5>
      <a:accent6>
        <a:srgbClr val="46627B"/>
      </a:accent6>
      <a:hlink>
        <a:srgbClr val="81AF1F"/>
      </a:hlink>
      <a:folHlink>
        <a:srgbClr val="81AF1F"/>
      </a:folHlink>
    </a:clrScheme>
    <a:fontScheme name="triplesense | DF P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bg1">
              <a:lumMod val="75000"/>
            </a:schemeClr>
          </a:solidFill>
        </a:ln>
        <a:effectLst>
          <a:outerShdw blurRad="127000" dist="38100" dir="2700000" algn="tl" rotWithShape="0">
            <a:srgbClr val="3D3D3D">
              <a:alpha val="40000"/>
            </a:srgbClr>
          </a:outerShdw>
        </a:effectLst>
        <a:extLst/>
      </a:spPr>
      <a:bodyPr wrap="square" lIns="180000" tIns="108000" rIns="180000" bIns="108000" anchor="t" anchorCtr="0">
        <a:prstTxWarp prst="textNoShape">
          <a:avLst/>
        </a:prstTxWarp>
      </a:bodyPr>
      <a:lstStyle>
        <a:defPPr eaLnBrk="0" hangingPunct="0">
          <a:buClr>
            <a:srgbClr val="5B7F93"/>
          </a:buClr>
          <a:buSzPct val="100000"/>
          <a:tabLst>
            <a:tab pos="729206" algn="l"/>
            <a:tab pos="1136237" algn="l"/>
            <a:tab pos="1543270" algn="l"/>
            <a:tab pos="1950301" algn="l"/>
            <a:tab pos="3576990" algn="r"/>
            <a:tab pos="3985460" algn="l"/>
            <a:tab pos="4392492" algn="l"/>
            <a:tab pos="4799524" algn="l"/>
            <a:tab pos="5206556" algn="l"/>
            <a:tab pos="5613588" algn="l"/>
            <a:tab pos="6020619" algn="l"/>
            <a:tab pos="6427651" algn="l"/>
            <a:tab pos="6834683" algn="l"/>
            <a:tab pos="7241715" algn="l"/>
            <a:tab pos="7648746" algn="l"/>
            <a:tab pos="8055779" algn="l"/>
            <a:tab pos="8462810" algn="l"/>
          </a:tabLst>
          <a:defRPr sz="1600" dirty="0" smtClean="0"/>
        </a:defPPr>
      </a:lstStyle>
    </a:spDef>
    <a:lnDef>
      <a:spPr>
        <a:ln w="12700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TS_MASTER</Template>
  <TotalTime>0</TotalTime>
  <Words>918</Words>
  <Application>Microsoft Macintosh PowerPoint</Application>
  <PresentationFormat>Bildschirmpräsentation (4:3)</PresentationFormat>
  <Paragraphs>261</Paragraphs>
  <Slides>18</Slides>
  <Notes>16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TS_MASTER</vt:lpstr>
      <vt:lpstr>TSR-Agile eine Zeitreise  </vt:lpstr>
      <vt:lpstr>PowerPoint-Präsentation</vt:lpstr>
      <vt:lpstr>E = MC2</vt:lpstr>
      <vt:lpstr>Timeline Phase 2 (Pilot)</vt:lpstr>
      <vt:lpstr>Timeline Phase 2 (Pilot)</vt:lpstr>
      <vt:lpstr>TSR vs. Klassik: die Unterschiede </vt:lpstr>
      <vt:lpstr>TSR vs. Klassik: die Analyse </vt:lpstr>
      <vt:lpstr>TSR vs. Klassik: die Analyse </vt:lpstr>
      <vt:lpstr>TSR vs. Klassik: die Maßnahmen </vt:lpstr>
      <vt:lpstr>TSR vs. Klassik: die Maßnahmen </vt:lpstr>
      <vt:lpstr>TSR vs. Klassik: die Maßnahmen </vt:lpstr>
      <vt:lpstr>TSR vs. Klassik: die Rollen </vt:lpstr>
      <vt:lpstr>Klassik-Agile: Schätzungen </vt:lpstr>
      <vt:lpstr>TSR vs. Klassik: Schätzungen </vt:lpstr>
      <vt:lpstr>Zum Nachlesen... </vt:lpstr>
      <vt:lpstr>Velocity Klassisches Agil vs. TSR das Wurzelwerk Agiler Wasserfall, Hybrid... Kundenerzeihung als Abstimmungsbeschleuniger Rollen (SM / PO / PM) ??? Was macht ein Sprint im DigiCom? Wie sieht‘s aus? Bitte im Vorfeld an Julia Backlog Müsli  Separate US? Design as a part of DOR Holistik https://www.uxpin.com/studio/blog/agile-ux-for-product-teams-part-two-designing-and-development/   http://www.userzoom.com/agile-ux-research-and-testing/integrating-ux-into-an-agile-environment/  https://www.mountaingoatsoftware.com/blog/incorporating-ui-design-in-scrum-sprints  http://www.uxmatters.com/mt/archives/2014/07/adapting-scrum-to-a-ux-model.php</vt:lpstr>
      <vt:lpstr>PowerPoint-Präsentation</vt:lpstr>
      <vt:lpstr>Next Steps...</vt:lpstr>
    </vt:vector>
  </TitlesOfParts>
  <Manager>JS / KP</Manager>
  <Company>Triplesense Reply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visionary Purpose for TSR</dc:title>
  <dc:subject>Strategie 2014 / 2015</dc:subject>
  <dc:creator>MOS</dc:creator>
  <cp:keywords/>
  <dc:description/>
  <cp:lastModifiedBy>Daniel Fitzpatrick</cp:lastModifiedBy>
  <cp:revision>491</cp:revision>
  <dcterms:created xsi:type="dcterms:W3CDTF">2014-09-30T07:13:34Z</dcterms:created>
  <dcterms:modified xsi:type="dcterms:W3CDTF">2017-07-25T14:50:46Z</dcterms:modified>
  <cp:category/>
</cp:coreProperties>
</file>